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283" r:id="rId3"/>
    <p:sldId id="2294" r:id="rId4"/>
    <p:sldId id="2301" r:id="rId5"/>
    <p:sldId id="2290" r:id="rId6"/>
    <p:sldId id="2298" r:id="rId7"/>
    <p:sldId id="758" r:id="rId8"/>
    <p:sldId id="265" r:id="rId9"/>
    <p:sldId id="2300" r:id="rId10"/>
    <p:sldId id="2299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9F55"/>
    <a:srgbClr val="96BA38"/>
    <a:srgbClr val="68A242"/>
    <a:srgbClr val="A5A5A5"/>
    <a:srgbClr val="8AB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 autoAdjust="0"/>
    <p:restoredTop sz="95400" autoAdjust="0"/>
  </p:normalViewPr>
  <p:slideViewPr>
    <p:cSldViewPr snapToGrid="0" showGuides="1">
      <p:cViewPr>
        <p:scale>
          <a:sx n="120" d="100"/>
          <a:sy n="120" d="100"/>
        </p:scale>
        <p:origin x="-1230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099D-1184-4B1B-8A60-53CE8815E468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BF1F4-6ABB-45C4-AC96-7286494E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29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>
            <a:extLst>
              <a:ext uri="{FF2B5EF4-FFF2-40B4-BE49-F238E27FC236}">
                <a16:creationId xmlns:a16="http://schemas.microsoft.com/office/drawing/2014/main" xmlns="" id="{39ED509B-33D3-C74B-99F7-EDD4A2D5E4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Заметки 2">
            <a:extLst>
              <a:ext uri="{FF2B5EF4-FFF2-40B4-BE49-F238E27FC236}">
                <a16:creationId xmlns:a16="http://schemas.microsoft.com/office/drawing/2014/main" xmlns="" id="{14A888A4-B1FC-894F-8026-52006C2D2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/>
          </a:p>
        </p:txBody>
      </p:sp>
      <p:sp>
        <p:nvSpPr>
          <p:cNvPr id="55299" name="Номер слайда 3">
            <a:extLst>
              <a:ext uri="{FF2B5EF4-FFF2-40B4-BE49-F238E27FC236}">
                <a16:creationId xmlns:a16="http://schemas.microsoft.com/office/drawing/2014/main" xmlns="" id="{E02A3A3A-3175-7A4A-A9FC-633BF6AA45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AF5F170-29D4-E241-BA61-862FB4FD7C0F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4009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7ED29-874E-174D-8BCD-A06E127E00F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967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BAC63D-6C53-FC4D-AAF2-84F165243C8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535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BAC63D-6C53-FC4D-AAF2-84F165243C8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560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xmlns="" id="{ECBCB832-D3EC-BC4E-8425-47E4C9ED14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xmlns="" id="{0EC200F7-E98E-984D-A9C9-3ED4DC2340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>
              <a:latin typeface="Calibri Light" panose="020F03020202040302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xmlns="" id="{48585AE1-D751-1747-9FCC-C1A92A686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827213" fontAlgn="base">
              <a:spcBef>
                <a:spcPct val="0"/>
              </a:spcBef>
              <a:spcAft>
                <a:spcPct val="0"/>
              </a:spcAft>
            </a:pPr>
            <a:fld id="{4F7B6970-7358-4949-88A9-16015679C657}" type="slidenum">
              <a:rPr lang="en-US" altLang="ru-RU" sz="1200" smtClean="0">
                <a:latin typeface="Calibri Light" panose="020F0302020204030204" pitchFamily="34" charset="0"/>
              </a:rPr>
              <a:pPr defTabSz="1827213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ru-RU" sz="120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562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06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36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43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576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9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68618" y="2598118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68618" y="3873612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8618" y="5010254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532291" y="2598118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532291" y="3873612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532291" y="5010254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195964" y="2598118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3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195964" y="3873612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6195964" y="5010254"/>
            <a:ext cx="696172" cy="6949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525">
                <a:solidFill>
                  <a:schemeClr val="bg2"/>
                </a:solidFill>
                <a:latin typeface="Lato" charset="0"/>
                <a:ea typeface="Lato" charset="0"/>
                <a:cs typeface="Lato" charset="0"/>
              </a:defRPr>
            </a:lvl1pPr>
          </a:lstStyle>
          <a:p>
            <a:r>
              <a:rPr lang="en-US" dirty="0"/>
              <a:t>Drag picture</a:t>
            </a:r>
          </a:p>
        </p:txBody>
      </p:sp>
    </p:spTree>
    <p:extLst>
      <p:ext uri="{BB962C8B-B14F-4D97-AF65-F5344CB8AC3E}">
        <p14:creationId xmlns:p14="http://schemas.microsoft.com/office/powerpoint/2010/main" val="2727892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669245" y="2509026"/>
            <a:ext cx="2429369" cy="183995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7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3364806" y="2509026"/>
            <a:ext cx="2429369" cy="183995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7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29"/>
          </p:nvPr>
        </p:nvSpPr>
        <p:spPr>
          <a:xfrm>
            <a:off x="6060367" y="2509026"/>
            <a:ext cx="2429369" cy="183995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75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1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86848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Meet the 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2708622" y="2264609"/>
            <a:ext cx="3596129" cy="1387333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1051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4207009" y="3712920"/>
            <a:ext cx="2097741" cy="1583326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1051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6341250" y="3712920"/>
            <a:ext cx="2116950" cy="1583326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1051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30"/>
          </p:nvPr>
        </p:nvSpPr>
        <p:spPr>
          <a:xfrm>
            <a:off x="685800" y="2264609"/>
            <a:ext cx="1976718" cy="1387333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1051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0634992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285405" y="0"/>
            <a:ext cx="6858595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576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86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14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21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58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45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0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421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C875F-51AE-4FD9-A724-045D9BBB12BC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068A9-FE4D-44D1-BA31-9D896C6D9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7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  <p:sldLayoutId id="2147483676" r:id="rId13"/>
    <p:sldLayoutId id="2147483678" r:id="rId14"/>
    <p:sldLayoutId id="2147483686" r:id="rId15"/>
    <p:sldLayoutId id="2147483696" r:id="rId16"/>
    <p:sldLayoutId id="214748369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image" Target="../media/image24.jpeg"/><Relationship Id="rId16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Relationship Id="rId1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rot="16200000">
            <a:off x="8182560" y="1207246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8ABF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  <a:endParaRPr lang="ru-RU" sz="1200" dirty="0">
              <a:solidFill>
                <a:srgbClr val="8ABF3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7647383" y="2593589"/>
            <a:ext cx="1646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www.partnermk.ru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3" r="9972"/>
          <a:stretch/>
        </p:blipFill>
        <p:spPr>
          <a:xfrm>
            <a:off x="0" y="0"/>
            <a:ext cx="3229583" cy="687449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08668" y="3817857"/>
            <a:ext cx="5546624" cy="1560937"/>
          </a:xfrm>
          <a:prstGeom prst="rect">
            <a:avLst/>
          </a:prstGeom>
          <a:solidFill>
            <a:srgbClr val="96BA3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/>
            <a:endParaRPr lang="ru-RU" sz="2000" dirty="0">
              <a:latin typeface="PF DinDisplay Pro Black" panose="02000503030000020004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29583" y="3817857"/>
            <a:ext cx="5914417" cy="1560937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/>
            <a:endParaRPr lang="ru-RU" sz="2000" dirty="0">
              <a:latin typeface="PF DinDisplay Pro Black" panose="0200050303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4791" y="4254535"/>
            <a:ext cx="69941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Ведущий российский производитель ингредиентов для пищевой и кормовой промышленности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B56A8A-CEF1-D64A-90FF-429934472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93" y="1448060"/>
            <a:ext cx="2499907" cy="8740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7F79DF-AC0E-5643-9C22-1672B0D85D4F}"/>
              </a:ext>
            </a:extLst>
          </p:cNvPr>
          <p:cNvSpPr txBox="1"/>
          <p:nvPr/>
        </p:nvSpPr>
        <p:spPr>
          <a:xfrm>
            <a:off x="3395367" y="5641484"/>
            <a:ext cx="5553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раскрывая потенциал растительного сырья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создаем </a:t>
            </a:r>
            <a:r>
              <a:rPr lang="ru-RU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натуральные и качественные ингредиенты для здоровья и пользы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231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4388" y="286384"/>
            <a:ext cx="8626080" cy="554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1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Ассортимент кормовых ингредиентов</a:t>
            </a:r>
            <a:endParaRPr lang="en-US" sz="3301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48128" y="981351"/>
            <a:ext cx="860259" cy="36390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5389" y="1635613"/>
            <a:ext cx="1798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Белковые байпас концентраты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5389" y="2116997"/>
            <a:ext cx="1798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соевые белковые байпас концентраты с содержанием белка 50-75%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68587" y="1535807"/>
            <a:ext cx="21871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Биологически активные добавки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68587" y="2066500"/>
            <a:ext cx="3071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продукт глубокой переработки сои, источник </a:t>
            </a:r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нередуцирующих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сахаров, низкомолекулярных белков, минеральных веществ, произведенный по запатентованной инновационной «зеленой» технологии Партнер-М, обладающий высокой подтвержденной эффективностью в отраслях сельского хозяйства.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82596" y="4781408"/>
            <a:ext cx="17977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Мука соевая обезжиренная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682596" y="5270335"/>
            <a:ext cx="2477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концентрированная форма соевого белка, производимая из российских не-ГМО соевых бобов путем специальной термомеханической обработки, инактивирующей </a:t>
            </a:r>
            <a:r>
              <a:rPr lang="ru-RU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антипитательные</a:t>
            </a:r>
            <a:r>
              <a:rPr lang="ru-RU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факторы и повышающей биологическую ценность муки</a:t>
            </a:r>
            <a:endParaRPr lang="en-US" sz="1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82596" y="3262204"/>
            <a:ext cx="15757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Универсальные белковые концентраты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682596" y="3862368"/>
            <a:ext cx="1671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гороховые концентраты белка с высокой биологической ценностью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996590" y="3147684"/>
            <a:ext cx="19527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Энерго</a:t>
            </a:r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-протеиновые 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концентраты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992028" y="3660063"/>
            <a:ext cx="2358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сбалансированные по транзитным углеводам и протеинам энергетические концентраты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AF758D8-9B30-2943-99CF-FC548A500A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414389" y="1320004"/>
            <a:ext cx="1022300" cy="1019971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8B249CB-9CC1-9448-9759-415BB875A94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1" b="16641"/>
          <a:stretch>
            <a:fillRect/>
          </a:stretch>
        </p:blipFill>
        <p:spPr>
          <a:xfrm>
            <a:off x="414389" y="2938514"/>
            <a:ext cx="1098500" cy="1098500"/>
          </a:xfr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33E1BE73-2F0A-044B-A42C-718E78F5AE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4794191" y="1319872"/>
            <a:ext cx="1009709" cy="1007403"/>
          </a:xfr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980D4AC-BA60-564C-A78F-6A8971AA494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414388" y="4635553"/>
            <a:ext cx="1114375" cy="1111836"/>
          </a:xfr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FDE6442E-5F26-9649-9E4A-8B07B688FC6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4748538" y="2938514"/>
            <a:ext cx="1055361" cy="105295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2C01BC-B35D-E243-A830-414F484E3AF0}"/>
              </a:ext>
            </a:extLst>
          </p:cNvPr>
          <p:cNvSpPr txBox="1"/>
          <p:nvPr/>
        </p:nvSpPr>
        <p:spPr>
          <a:xfrm>
            <a:off x="7079226" y="65974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728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7260" y="23679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БЛАГОДАРИМ ЗА ВНИМАНИЕ!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3" r="9972"/>
          <a:stretch/>
        </p:blipFill>
        <p:spPr>
          <a:xfrm flipH="1">
            <a:off x="5914417" y="0"/>
            <a:ext cx="3229583" cy="687449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64426" y="4233400"/>
            <a:ext cx="5914417" cy="1862597"/>
          </a:xfrm>
          <a:prstGeom prst="rect">
            <a:avLst/>
          </a:prstGeom>
          <a:solidFill>
            <a:srgbClr val="96BA3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/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8729" y="4233400"/>
            <a:ext cx="5235687" cy="1862597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/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7260" y="466303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96000"/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+7 (499) 270 01 65</a:t>
            </a:r>
            <a:b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+7 (48431) 31382</a:t>
            </a:r>
          </a:p>
          <a:p>
            <a:pPr marL="396000"/>
            <a:r>
              <a:rPr lang="en-US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moscow.office@partnermk.ru</a:t>
            </a:r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96000"/>
            <a:r>
              <a:rPr lang="en-US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mal.office@partnermk.ru</a:t>
            </a:r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7260" y="2612037"/>
            <a:ext cx="2783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www.partnermk.ru</a:t>
            </a:r>
            <a:endParaRPr lang="ru-RU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3AE31CE-3F3C-0F4B-A482-50E780A36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9" y="1123619"/>
            <a:ext cx="2428333" cy="84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76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7806EBD-8210-F04E-9F89-649778F64028}"/>
              </a:ext>
            </a:extLst>
          </p:cNvPr>
          <p:cNvSpPr/>
          <p:nvPr/>
        </p:nvSpPr>
        <p:spPr>
          <a:xfrm>
            <a:off x="0" y="85725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386" name="TextBox 4">
            <a:extLst>
              <a:ext uri="{FF2B5EF4-FFF2-40B4-BE49-F238E27FC236}">
                <a16:creationId xmlns:a16="http://schemas.microsoft.com/office/drawing/2014/main" xmlns="" id="{D54C4B79-CB4D-4E48-9377-9F5F521D6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288" y="1125990"/>
            <a:ext cx="9747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96BA38"/>
                </a:solidFill>
                <a:latin typeface="Verdana" panose="020B0604030504040204" pitchFamily="34" charset="0"/>
              </a:rPr>
              <a:t>Кто мы</a:t>
            </a:r>
            <a:endParaRPr lang="en-US" altLang="ru-RU" sz="1500" b="1">
              <a:solidFill>
                <a:srgbClr val="96BA38"/>
              </a:solidFill>
              <a:latin typeface="Verdana" panose="020B0604030504040204" pitchFamily="34" charset="0"/>
            </a:endParaRPr>
          </a:p>
        </p:txBody>
      </p:sp>
      <p:sp>
        <p:nvSpPr>
          <p:cNvPr id="16387" name="TextBox 5">
            <a:extLst>
              <a:ext uri="{FF2B5EF4-FFF2-40B4-BE49-F238E27FC236}">
                <a16:creationId xmlns:a16="http://schemas.microsoft.com/office/drawing/2014/main" xmlns="" id="{B9C6321C-ED33-6D49-9EF6-316AFB85D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75" y="1830047"/>
            <a:ext cx="381565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Партнер-М — ведущий российский производитель пищевых и кормовых ингредиентов. С 2005 года мы специализируемся на глубокой переработке растительного сырья, являясь компанией №1 по производству текстурированных и концентрированных продуктов из бобового, злакового и овощного сырья, панировок, крахмальных продуктов, а также большого ассортимента ингредиентов для всех отраслей пищевой промышленности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09D31FA-E075-6C43-B9C2-35B584784C17}"/>
              </a:ext>
            </a:extLst>
          </p:cNvPr>
          <p:cNvSpPr/>
          <p:nvPr/>
        </p:nvSpPr>
        <p:spPr>
          <a:xfrm>
            <a:off x="5191125" y="1528422"/>
            <a:ext cx="860425" cy="36512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389" name="TextBox 7">
            <a:extLst>
              <a:ext uri="{FF2B5EF4-FFF2-40B4-BE49-F238E27FC236}">
                <a16:creationId xmlns:a16="http://schemas.microsoft.com/office/drawing/2014/main" xmlns="" id="{A6B149EE-9418-9F4B-9E05-E2D3119F9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775489"/>
            <a:ext cx="16605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96BA38"/>
                </a:solidFill>
                <a:latin typeface="Verdana" panose="020B0604030504040204" pitchFamily="34" charset="0"/>
              </a:rPr>
              <a:t>Наша миссия</a:t>
            </a:r>
            <a:endParaRPr lang="en-US" altLang="ru-RU" sz="1500" b="1">
              <a:solidFill>
                <a:srgbClr val="96BA38"/>
              </a:solidFill>
              <a:latin typeface="Verdana" panose="020B0604030504040204" pitchFamily="34" charset="0"/>
            </a:endParaRPr>
          </a:p>
        </p:txBody>
      </p:sp>
      <p:sp>
        <p:nvSpPr>
          <p:cNvPr id="16390" name="TextBox 8">
            <a:extLst>
              <a:ext uri="{FF2B5EF4-FFF2-40B4-BE49-F238E27FC236}">
                <a16:creationId xmlns:a16="http://schemas.microsoft.com/office/drawing/2014/main" xmlns="" id="{0B104794-3F3B-5E44-8C69-00DDACADB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288" y="4453352"/>
            <a:ext cx="3435350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Миссия Партнер-М –  раскрывать потенциал растительного сырья с помощью «зеленых» технологий, создавая натуральные и качественные ингредиенты для здоровья и пользы. 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DF67FDD-1C91-E74E-B6E8-F3E644FD6648}"/>
              </a:ext>
            </a:extLst>
          </p:cNvPr>
          <p:cNvSpPr/>
          <p:nvPr/>
        </p:nvSpPr>
        <p:spPr>
          <a:xfrm>
            <a:off x="5191125" y="4256502"/>
            <a:ext cx="860425" cy="36512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1151E5D-E84C-9347-B96F-E6F4078A5E6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9" r="39"/>
          <a:stretch>
            <a:fillRect/>
          </a:stretch>
        </p:blipFill>
        <p:spPr>
          <a:xfrm flipH="1">
            <a:off x="1" y="0"/>
            <a:ext cx="4572000" cy="6858000"/>
          </a:xfrm>
        </p:spPr>
      </p:pic>
    </p:spTree>
    <p:extLst>
      <p:ext uri="{BB962C8B-B14F-4D97-AF65-F5344CB8AC3E}">
        <p14:creationId xmlns:p14="http://schemas.microsoft.com/office/powerpoint/2010/main" val="62285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7986A44A-710E-B64B-9391-042C9E5292EF}"/>
              </a:ext>
            </a:extLst>
          </p:cNvPr>
          <p:cNvSpPr txBox="1"/>
          <p:nvPr/>
        </p:nvSpPr>
        <p:spPr>
          <a:xfrm>
            <a:off x="960152" y="3491691"/>
            <a:ext cx="1512094" cy="19236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Натуральность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F946F0C0-7BC3-924F-9EFB-0542F7E06BA5}"/>
              </a:ext>
            </a:extLst>
          </p:cNvPr>
          <p:cNvSpPr txBox="1"/>
          <p:nvPr/>
        </p:nvSpPr>
        <p:spPr>
          <a:xfrm>
            <a:off x="2907190" y="3421378"/>
            <a:ext cx="1512094" cy="3847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Зеленые технологии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A8AED0AA-5870-4341-9AF6-0A907FBE58D7}"/>
              </a:ext>
            </a:extLst>
          </p:cNvPr>
          <p:cNvSpPr txBox="1"/>
          <p:nvPr/>
        </p:nvSpPr>
        <p:spPr>
          <a:xfrm>
            <a:off x="4895215" y="3405967"/>
            <a:ext cx="1512094" cy="76944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Поддержание устойчивости окружающей среды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1EB3E10F-C97C-2C43-8BE1-AC21CD445334}"/>
              </a:ext>
            </a:extLst>
          </p:cNvPr>
          <p:cNvSpPr txBox="1"/>
          <p:nvPr/>
        </p:nvSpPr>
        <p:spPr>
          <a:xfrm>
            <a:off x="6663611" y="3475175"/>
            <a:ext cx="1725216" cy="192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Польза для здоровья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B93C73D3-A065-B445-BCDC-58896DD5134C}"/>
              </a:ext>
            </a:extLst>
          </p:cNvPr>
          <p:cNvSpPr txBox="1"/>
          <p:nvPr/>
        </p:nvSpPr>
        <p:spPr>
          <a:xfrm>
            <a:off x="1238850" y="5161459"/>
            <a:ext cx="860812" cy="16126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914217">
              <a:lnSpc>
                <a:spcPts val="1400"/>
              </a:lnSpc>
              <a:spcAft>
                <a:spcPts val="1200"/>
              </a:spcAft>
              <a:defRPr/>
            </a:pPr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Devices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73819100-4A7E-2243-8020-BCFB7DAC59E4}"/>
              </a:ext>
            </a:extLst>
          </p:cNvPr>
          <p:cNvSpPr txBox="1"/>
          <p:nvPr/>
        </p:nvSpPr>
        <p:spPr>
          <a:xfrm>
            <a:off x="906065" y="5980963"/>
            <a:ext cx="1512094" cy="17620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Халяль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2E16CA91-A8C1-4441-A4DB-671A0D568903}"/>
              </a:ext>
            </a:extLst>
          </p:cNvPr>
          <p:cNvSpPr txBox="1"/>
          <p:nvPr/>
        </p:nvSpPr>
        <p:spPr>
          <a:xfrm>
            <a:off x="2989343" y="5980963"/>
            <a:ext cx="1512094" cy="17620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Кошер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A4F4EC00-8182-BF48-BE54-3B5FFFB33919}"/>
              </a:ext>
            </a:extLst>
          </p:cNvPr>
          <p:cNvSpPr txBox="1"/>
          <p:nvPr/>
        </p:nvSpPr>
        <p:spPr>
          <a:xfrm>
            <a:off x="4992291" y="5980963"/>
            <a:ext cx="1512094" cy="17620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ГМО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E8E87949-857E-7D4E-B190-BE272940B7A2}"/>
              </a:ext>
            </a:extLst>
          </p:cNvPr>
          <p:cNvSpPr txBox="1"/>
          <p:nvPr/>
        </p:nvSpPr>
        <p:spPr>
          <a:xfrm>
            <a:off x="6755210" y="5980963"/>
            <a:ext cx="1511300" cy="17620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914217">
              <a:lnSpc>
                <a:spcPts val="1513"/>
              </a:lnSpc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Чистая этикетка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1" name="Shape 2690">
            <a:extLst>
              <a:ext uri="{FF2B5EF4-FFF2-40B4-BE49-F238E27FC236}">
                <a16:creationId xmlns:a16="http://schemas.microsoft.com/office/drawing/2014/main" xmlns="" id="{9B8F932E-323A-AA4B-8AC5-BD9F31141052}"/>
              </a:ext>
            </a:extLst>
          </p:cNvPr>
          <p:cNvSpPr/>
          <p:nvPr/>
        </p:nvSpPr>
        <p:spPr>
          <a:xfrm>
            <a:off x="3409157" y="2266157"/>
            <a:ext cx="410369" cy="372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1880"/>
                </a:moveTo>
                <a:cubicBezTo>
                  <a:pt x="20618" y="12476"/>
                  <a:pt x="20178" y="12960"/>
                  <a:pt x="19636" y="12960"/>
                </a:cubicBezTo>
                <a:lnTo>
                  <a:pt x="19636" y="8640"/>
                </a:lnTo>
                <a:cubicBezTo>
                  <a:pt x="20178" y="8640"/>
                  <a:pt x="20618" y="9124"/>
                  <a:pt x="20618" y="9720"/>
                </a:cubicBezTo>
                <a:cubicBezTo>
                  <a:pt x="20618" y="9720"/>
                  <a:pt x="20618" y="11880"/>
                  <a:pt x="20618" y="11880"/>
                </a:cubicBezTo>
                <a:close/>
                <a:moveTo>
                  <a:pt x="18655" y="19980"/>
                </a:moveTo>
                <a:cubicBezTo>
                  <a:pt x="18655" y="20279"/>
                  <a:pt x="18434" y="20520"/>
                  <a:pt x="18164" y="20520"/>
                </a:cubicBezTo>
                <a:cubicBezTo>
                  <a:pt x="17893" y="20520"/>
                  <a:pt x="17673" y="20279"/>
                  <a:pt x="17673" y="19980"/>
                </a:cubicBezTo>
                <a:lnTo>
                  <a:pt x="17673" y="1620"/>
                </a:lnTo>
                <a:cubicBezTo>
                  <a:pt x="17673" y="1322"/>
                  <a:pt x="17893" y="1080"/>
                  <a:pt x="18164" y="1080"/>
                </a:cubicBezTo>
                <a:cubicBezTo>
                  <a:pt x="18434" y="1080"/>
                  <a:pt x="18655" y="1322"/>
                  <a:pt x="18655" y="1620"/>
                </a:cubicBezTo>
                <a:cubicBezTo>
                  <a:pt x="18655" y="1620"/>
                  <a:pt x="18655" y="19980"/>
                  <a:pt x="18655" y="19980"/>
                </a:cubicBezTo>
                <a:close/>
                <a:moveTo>
                  <a:pt x="16691" y="18404"/>
                </a:moveTo>
                <a:lnTo>
                  <a:pt x="2944" y="13512"/>
                </a:lnTo>
                <a:cubicBezTo>
                  <a:pt x="2944" y="13508"/>
                  <a:pt x="2945" y="13504"/>
                  <a:pt x="2945" y="13500"/>
                </a:cubicBezTo>
                <a:lnTo>
                  <a:pt x="2945" y="8100"/>
                </a:lnTo>
                <a:cubicBezTo>
                  <a:pt x="2945" y="8096"/>
                  <a:pt x="2944" y="8093"/>
                  <a:pt x="2944" y="8089"/>
                </a:cubicBezTo>
                <a:lnTo>
                  <a:pt x="16691" y="3197"/>
                </a:lnTo>
                <a:cubicBezTo>
                  <a:pt x="16691" y="3197"/>
                  <a:pt x="16691" y="18404"/>
                  <a:pt x="16691" y="18404"/>
                </a:cubicBezTo>
                <a:close/>
                <a:moveTo>
                  <a:pt x="12480" y="18725"/>
                </a:moveTo>
                <a:cubicBezTo>
                  <a:pt x="12316" y="19294"/>
                  <a:pt x="11764" y="19608"/>
                  <a:pt x="11247" y="19428"/>
                </a:cubicBezTo>
                <a:lnTo>
                  <a:pt x="6102" y="17625"/>
                </a:lnTo>
                <a:cubicBezTo>
                  <a:pt x="5585" y="17444"/>
                  <a:pt x="5299" y="16837"/>
                  <a:pt x="5464" y="16269"/>
                </a:cubicBezTo>
                <a:lnTo>
                  <a:pt x="5654" y="15610"/>
                </a:lnTo>
                <a:lnTo>
                  <a:pt x="12661" y="18104"/>
                </a:lnTo>
                <a:cubicBezTo>
                  <a:pt x="12661" y="18104"/>
                  <a:pt x="12480" y="18725"/>
                  <a:pt x="12480" y="18725"/>
                </a:cubicBezTo>
                <a:close/>
                <a:moveTo>
                  <a:pt x="1964" y="13500"/>
                </a:moveTo>
                <a:lnTo>
                  <a:pt x="982" y="13500"/>
                </a:lnTo>
                <a:lnTo>
                  <a:pt x="982" y="8100"/>
                </a:lnTo>
                <a:lnTo>
                  <a:pt x="1964" y="8100"/>
                </a:lnTo>
                <a:cubicBezTo>
                  <a:pt x="1964" y="8100"/>
                  <a:pt x="1964" y="13500"/>
                  <a:pt x="1964" y="13500"/>
                </a:cubicBezTo>
                <a:close/>
                <a:moveTo>
                  <a:pt x="19636" y="7560"/>
                </a:moveTo>
                <a:lnTo>
                  <a:pt x="19636" y="1620"/>
                </a:lnTo>
                <a:cubicBezTo>
                  <a:pt x="19636" y="725"/>
                  <a:pt x="18977" y="0"/>
                  <a:pt x="18164" y="0"/>
                </a:cubicBezTo>
                <a:cubicBezTo>
                  <a:pt x="17350" y="0"/>
                  <a:pt x="16691" y="725"/>
                  <a:pt x="16691" y="1620"/>
                </a:cubicBezTo>
                <a:lnTo>
                  <a:pt x="16691" y="2062"/>
                </a:lnTo>
                <a:lnTo>
                  <a:pt x="2411" y="7144"/>
                </a:lnTo>
                <a:cubicBezTo>
                  <a:pt x="2276" y="7067"/>
                  <a:pt x="2126" y="7020"/>
                  <a:pt x="1964" y="7020"/>
                </a:cubicBezTo>
                <a:lnTo>
                  <a:pt x="982" y="7020"/>
                </a:lnTo>
                <a:cubicBezTo>
                  <a:pt x="440" y="7020"/>
                  <a:pt x="0" y="7504"/>
                  <a:pt x="0" y="8100"/>
                </a:cubicBezTo>
                <a:lnTo>
                  <a:pt x="0" y="13500"/>
                </a:lnTo>
                <a:cubicBezTo>
                  <a:pt x="0" y="14097"/>
                  <a:pt x="440" y="14580"/>
                  <a:pt x="982" y="14580"/>
                </a:cubicBezTo>
                <a:lnTo>
                  <a:pt x="1964" y="14580"/>
                </a:lnTo>
                <a:cubicBezTo>
                  <a:pt x="2126" y="14580"/>
                  <a:pt x="2276" y="14533"/>
                  <a:pt x="2411" y="14457"/>
                </a:cubicBezTo>
                <a:lnTo>
                  <a:pt x="4720" y="15278"/>
                </a:lnTo>
                <a:lnTo>
                  <a:pt x="4529" y="15941"/>
                </a:lnTo>
                <a:cubicBezTo>
                  <a:pt x="4199" y="17078"/>
                  <a:pt x="4770" y="18292"/>
                  <a:pt x="5803" y="18654"/>
                </a:cubicBezTo>
                <a:lnTo>
                  <a:pt x="10949" y="20456"/>
                </a:lnTo>
                <a:cubicBezTo>
                  <a:pt x="11983" y="20819"/>
                  <a:pt x="13087" y="20190"/>
                  <a:pt x="13416" y="19053"/>
                </a:cubicBezTo>
                <a:lnTo>
                  <a:pt x="13595" y="18437"/>
                </a:lnTo>
                <a:lnTo>
                  <a:pt x="16691" y="19538"/>
                </a:lnTo>
                <a:lnTo>
                  <a:pt x="16691" y="19980"/>
                </a:lnTo>
                <a:cubicBezTo>
                  <a:pt x="16691" y="20875"/>
                  <a:pt x="17350" y="21600"/>
                  <a:pt x="18164" y="21600"/>
                </a:cubicBezTo>
                <a:cubicBezTo>
                  <a:pt x="18977" y="21600"/>
                  <a:pt x="19636" y="20875"/>
                  <a:pt x="19636" y="19980"/>
                </a:cubicBezTo>
                <a:lnTo>
                  <a:pt x="19636" y="14040"/>
                </a:lnTo>
                <a:cubicBezTo>
                  <a:pt x="20721" y="14040"/>
                  <a:pt x="21600" y="13073"/>
                  <a:pt x="21600" y="11880"/>
                </a:cubicBezTo>
                <a:lnTo>
                  <a:pt x="21600" y="9720"/>
                </a:lnTo>
                <a:cubicBezTo>
                  <a:pt x="21600" y="8527"/>
                  <a:pt x="20721" y="7560"/>
                  <a:pt x="19636" y="7560"/>
                </a:cubicBezTo>
              </a:path>
            </a:pathLst>
          </a:custGeom>
          <a:solidFill>
            <a:srgbClr val="68A242"/>
          </a:solidFill>
          <a:ln w="12700">
            <a:miter lim="400000"/>
          </a:ln>
        </p:spPr>
        <p:txBody>
          <a:bodyPr lIns="14288" tIns="14288" rIns="14288" bIns="14288" anchor="ctr"/>
          <a:lstStyle/>
          <a:p>
            <a:pPr defTabSz="17144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chemeClr val="bg1">
                  <a:lumMod val="50000"/>
                </a:schemeClr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Gill Sans"/>
            </a:endParaRPr>
          </a:p>
        </p:txBody>
      </p:sp>
      <p:sp>
        <p:nvSpPr>
          <p:cNvPr id="94" name="Shape 2645">
            <a:extLst>
              <a:ext uri="{FF2B5EF4-FFF2-40B4-BE49-F238E27FC236}">
                <a16:creationId xmlns:a16="http://schemas.microsoft.com/office/drawing/2014/main" xmlns="" id="{11C2E87C-3339-504B-BE13-C3602B8A0C87}"/>
              </a:ext>
            </a:extLst>
          </p:cNvPr>
          <p:cNvSpPr/>
          <p:nvPr/>
        </p:nvSpPr>
        <p:spPr>
          <a:xfrm>
            <a:off x="1466850" y="4604247"/>
            <a:ext cx="409575" cy="2984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8" y="20250"/>
                </a:moveTo>
                <a:lnTo>
                  <a:pt x="2740" y="17504"/>
                </a:lnTo>
                <a:cubicBezTo>
                  <a:pt x="2807" y="17526"/>
                  <a:pt x="2874" y="17550"/>
                  <a:pt x="2945" y="17550"/>
                </a:cubicBezTo>
                <a:lnTo>
                  <a:pt x="18655" y="17550"/>
                </a:lnTo>
                <a:cubicBezTo>
                  <a:pt x="18726" y="17550"/>
                  <a:pt x="18793" y="17526"/>
                  <a:pt x="18860" y="17504"/>
                </a:cubicBezTo>
                <a:lnTo>
                  <a:pt x="20192" y="20250"/>
                </a:lnTo>
                <a:cubicBezTo>
                  <a:pt x="20192" y="20250"/>
                  <a:pt x="1408" y="20250"/>
                  <a:pt x="1408" y="20250"/>
                </a:cubicBezTo>
                <a:close/>
                <a:moveTo>
                  <a:pt x="2945" y="1350"/>
                </a:moveTo>
                <a:lnTo>
                  <a:pt x="18655" y="1350"/>
                </a:lnTo>
                <a:lnTo>
                  <a:pt x="18655" y="16200"/>
                </a:lnTo>
                <a:lnTo>
                  <a:pt x="2945" y="16200"/>
                </a:lnTo>
                <a:cubicBezTo>
                  <a:pt x="2945" y="16200"/>
                  <a:pt x="2945" y="1350"/>
                  <a:pt x="2945" y="1350"/>
                </a:cubicBezTo>
                <a:close/>
                <a:moveTo>
                  <a:pt x="21510" y="20558"/>
                </a:moveTo>
                <a:lnTo>
                  <a:pt x="21518" y="20551"/>
                </a:lnTo>
                <a:lnTo>
                  <a:pt x="19591" y="16577"/>
                </a:lnTo>
                <a:cubicBezTo>
                  <a:pt x="19617" y="16457"/>
                  <a:pt x="19636" y="16332"/>
                  <a:pt x="19636" y="16200"/>
                </a:cubicBezTo>
                <a:lnTo>
                  <a:pt x="19636" y="1350"/>
                </a:lnTo>
                <a:cubicBezTo>
                  <a:pt x="19636" y="605"/>
                  <a:pt x="19197" y="0"/>
                  <a:pt x="18655" y="0"/>
                </a:cubicBezTo>
                <a:lnTo>
                  <a:pt x="2945" y="0"/>
                </a:lnTo>
                <a:cubicBezTo>
                  <a:pt x="2403" y="0"/>
                  <a:pt x="1964" y="605"/>
                  <a:pt x="1964" y="1350"/>
                </a:cubicBezTo>
                <a:lnTo>
                  <a:pt x="1964" y="16200"/>
                </a:lnTo>
                <a:cubicBezTo>
                  <a:pt x="1964" y="16332"/>
                  <a:pt x="1983" y="16457"/>
                  <a:pt x="2009" y="16577"/>
                </a:cubicBezTo>
                <a:lnTo>
                  <a:pt x="82" y="20551"/>
                </a:lnTo>
                <a:lnTo>
                  <a:pt x="90" y="20558"/>
                </a:lnTo>
                <a:cubicBezTo>
                  <a:pt x="38" y="20665"/>
                  <a:pt x="0" y="20787"/>
                  <a:pt x="0" y="20925"/>
                </a:cubicBezTo>
                <a:cubicBezTo>
                  <a:pt x="0" y="21298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298"/>
                  <a:pt x="21600" y="20925"/>
                </a:cubicBezTo>
                <a:cubicBezTo>
                  <a:pt x="21600" y="20787"/>
                  <a:pt x="21562" y="20665"/>
                  <a:pt x="21510" y="20558"/>
                </a:cubicBezTo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14288" tIns="14288" rIns="14288" bIns="14288" anchor="ctr"/>
          <a:lstStyle/>
          <a:p>
            <a:pPr defTabSz="17144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chemeClr val="bg1">
                  <a:lumMod val="50000"/>
                </a:schemeClr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Gill Sans"/>
            </a:endParaRPr>
          </a:p>
        </p:txBody>
      </p:sp>
      <p:pic>
        <p:nvPicPr>
          <p:cNvPr id="1026" name="Picture 2" descr="C:\Users\All\Downloads\natural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8" y="2196291"/>
            <a:ext cx="1247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ll\Downloads\green technologi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827" y="2082732"/>
            <a:ext cx="138112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l\Downloads\sustainabilit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15" y="2054753"/>
            <a:ext cx="151447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ll\Downloads\benefit for health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611" y="1964266"/>
            <a:ext cx="1676400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ll\Downloads\halal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8" y="4413746"/>
            <a:ext cx="12287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ll\Downloads\kosh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190" y="4301671"/>
            <a:ext cx="16764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ll\Downloads\non gm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4194671"/>
            <a:ext cx="16002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ll\Downloads\clean label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983" y="4153946"/>
            <a:ext cx="17621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6844673-9821-46E5-955F-5BBF14E28D24}"/>
              </a:ext>
            </a:extLst>
          </p:cNvPr>
          <p:cNvSpPr txBox="1"/>
          <p:nvPr/>
        </p:nvSpPr>
        <p:spPr>
          <a:xfrm>
            <a:off x="812777" y="698577"/>
            <a:ext cx="2916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Принципы работы</a:t>
            </a:r>
            <a:endParaRPr lang="en-US" sz="20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xmlns="" id="{78E846AB-A243-4923-B191-833467D3D5B8}"/>
              </a:ext>
            </a:extLst>
          </p:cNvPr>
          <p:cNvSpPr/>
          <p:nvPr/>
        </p:nvSpPr>
        <p:spPr>
          <a:xfrm>
            <a:off x="906065" y="1136830"/>
            <a:ext cx="860259" cy="36390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BB62CEE-8B29-42C3-900E-900060A51425}"/>
              </a:ext>
            </a:extLst>
          </p:cNvPr>
          <p:cNvSpPr/>
          <p:nvPr/>
        </p:nvSpPr>
        <p:spPr>
          <a:xfrm>
            <a:off x="803989" y="1276990"/>
            <a:ext cx="79502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Мы работаем в важнейшей сфере человеческой деятельности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—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в сфере питания. Обеспечивая потребность людей и животных в пище, мы ставим во главу своей работы качество, безопасность, разнообразие и доступность наших ингредиентов.</a:t>
            </a:r>
          </a:p>
        </p:txBody>
      </p:sp>
    </p:spTree>
    <p:extLst>
      <p:ext uri="{BB962C8B-B14F-4D97-AF65-F5344CB8AC3E}">
        <p14:creationId xmlns:p14="http://schemas.microsoft.com/office/powerpoint/2010/main" val="4092239021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2">
            <a:extLst>
              <a:ext uri="{FF2B5EF4-FFF2-40B4-BE49-F238E27FC236}">
                <a16:creationId xmlns:a16="http://schemas.microsoft.com/office/drawing/2014/main" xmlns="" id="{F31CF0E0-7435-984D-91BD-9885F7F72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507" y="561960"/>
            <a:ext cx="32976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000" b="1" dirty="0">
                <a:solidFill>
                  <a:srgbClr val="96BA38"/>
                </a:solidFill>
                <a:latin typeface="Verdana" panose="020B0604030504040204" pitchFamily="34" charset="0"/>
              </a:rPr>
              <a:t>Производство</a:t>
            </a:r>
            <a:endParaRPr lang="en-US" altLang="ru-RU" sz="3300" b="1" dirty="0">
              <a:solidFill>
                <a:srgbClr val="96BA38"/>
              </a:solidFill>
              <a:latin typeface="Verdan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6A9A353-ABB2-9E4C-86BE-6CFBE224EF50}"/>
              </a:ext>
            </a:extLst>
          </p:cNvPr>
          <p:cNvSpPr/>
          <p:nvPr/>
        </p:nvSpPr>
        <p:spPr>
          <a:xfrm>
            <a:off x="669925" y="1231900"/>
            <a:ext cx="858838" cy="36513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411" name="TextBox 30">
            <a:extLst>
              <a:ext uri="{FF2B5EF4-FFF2-40B4-BE49-F238E27FC236}">
                <a16:creationId xmlns:a16="http://schemas.microsoft.com/office/drawing/2014/main" xmlns="" id="{C2C8B97D-85D5-2C46-905C-1DAE2153C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3" y="1487488"/>
            <a:ext cx="79057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1413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К 2020 году общая производственная мощность компании составляет 50.000 тонн пищевых ингредиентов в год. </a:t>
            </a:r>
          </a:p>
        </p:txBody>
      </p:sp>
      <p:sp>
        <p:nvSpPr>
          <p:cNvPr id="17412" name="TextBox 35">
            <a:extLst>
              <a:ext uri="{FF2B5EF4-FFF2-40B4-BE49-F238E27FC236}">
                <a16:creationId xmlns:a16="http://schemas.microsoft.com/office/drawing/2014/main" xmlns="" id="{BA44F613-1435-4644-8E77-2F4BF3C06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3" y="4170363"/>
            <a:ext cx="8164512" cy="2356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ts val="1413"/>
              </a:lnSpc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Наш завод оснащен передовым, высокотехнологичным и высокоавтоматизированным оборудованием иностранного</a:t>
            </a:r>
            <a:r>
              <a:rPr lang="en-US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и</a:t>
            </a:r>
            <a:r>
              <a:rPr lang="en-US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отечественного производства, которое позволяет нам создавать </a:t>
            </a:r>
            <a:r>
              <a:rPr lang="ru-RU" altLang="ru-RU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экструзионные</a:t>
            </a: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, крахмальные, концентрированные и смесевые продукты наилучшего качества.</a:t>
            </a:r>
          </a:p>
          <a:p>
            <a:pPr algn="just" eaLnBrk="1" hangingPunct="1">
              <a:lnSpc>
                <a:spcPts val="1413"/>
              </a:lnSpc>
              <a:spcBef>
                <a:spcPct val="0"/>
              </a:spcBef>
              <a:buFontTx/>
              <a:buNone/>
            </a:pPr>
            <a:endParaRPr lang="ru-RU" altLang="ru-RU" sz="1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 algn="just" eaLnBrk="1" hangingPunct="1">
              <a:lnSpc>
                <a:spcPts val="1413"/>
              </a:lnSpc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Наши ингредиенты создаются на базе собственного департамента разработок и защищены патентами в России и за рубежом</a:t>
            </a:r>
            <a:r>
              <a:rPr lang="en-US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.</a:t>
            </a: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 Получаемые белки и крахмалы в наших продуктах имеют усовершенствованные характеристики и улучшенный функционал, так необходимые в пищевой и кормовой отраслях. Расширяя свои производственные мощности, Партнер-М также активно развивает новые для себя направления — растительные альтернативы мясу для рынка </a:t>
            </a:r>
            <a:r>
              <a:rPr lang="en-US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B2C </a:t>
            </a: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и кормовые ингредиенты для сельскохозяйственных и домашних животных.</a:t>
            </a:r>
          </a:p>
          <a:p>
            <a:pPr algn="just" eaLnBrk="1" hangingPunct="1">
              <a:lnSpc>
                <a:spcPts val="1413"/>
              </a:lnSpc>
              <a:spcBef>
                <a:spcPct val="0"/>
              </a:spcBef>
              <a:buFontTx/>
              <a:buNone/>
            </a:pPr>
            <a:endParaRPr lang="ru-RU" altLang="ru-RU" sz="1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Наше производство ориентировано на зеленые технологии, которые обеспечивают соблюдение принципов сознательного отношения к природе, окружающей среде и потребителю.</a:t>
            </a:r>
          </a:p>
          <a:p>
            <a:pPr algn="just" eaLnBrk="1" hangingPunct="1">
              <a:lnSpc>
                <a:spcPts val="1413"/>
              </a:lnSpc>
              <a:spcBef>
                <a:spcPct val="0"/>
              </a:spcBef>
              <a:buFontTx/>
              <a:buNone/>
            </a:pPr>
            <a:endParaRPr lang="en-US" altLang="ru-RU" sz="1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A6BAB748-D2B2-5E45-A29B-49DD25CBC12A}"/>
              </a:ext>
            </a:extLst>
          </p:cNvPr>
          <p:cNvSpPr/>
          <p:nvPr/>
        </p:nvSpPr>
        <p:spPr>
          <a:xfrm>
            <a:off x="669925" y="4013200"/>
            <a:ext cx="858838" cy="36513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0B0A4CB-78A0-0243-B1CE-AC0F6B09EACD}"/>
              </a:ext>
            </a:extLst>
          </p:cNvPr>
          <p:cNvSpPr/>
          <p:nvPr/>
        </p:nvSpPr>
        <p:spPr>
          <a:xfrm>
            <a:off x="3221328" y="4021138"/>
            <a:ext cx="858838" cy="36512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8BCBC769-6C5B-C947-949B-1B3D46C1DCBE}"/>
              </a:ext>
            </a:extLst>
          </p:cNvPr>
          <p:cNvSpPr/>
          <p:nvPr/>
        </p:nvSpPr>
        <p:spPr>
          <a:xfrm>
            <a:off x="6061075" y="4021138"/>
            <a:ext cx="858838" cy="36512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416" name="Рисунок 17">
            <a:extLst>
              <a:ext uri="{FF2B5EF4-FFF2-40B4-BE49-F238E27FC236}">
                <a16:creationId xmlns:a16="http://schemas.microsoft.com/office/drawing/2014/main" xmlns="" id="{957A9E10-C25C-1B41-B6CC-F38C9ECDA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r="6178"/>
          <a:stretch>
            <a:fillRect/>
          </a:stretch>
        </p:blipFill>
        <p:spPr bwMode="auto">
          <a:xfrm>
            <a:off x="668338" y="2127250"/>
            <a:ext cx="2446337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Рисунок 9">
            <a:extLst>
              <a:ext uri="{FF2B5EF4-FFF2-40B4-BE49-F238E27FC236}">
                <a16:creationId xmlns:a16="http://schemas.microsoft.com/office/drawing/2014/main" xmlns="" id="{CAF41C0E-AB60-F541-AEA9-33E15D097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5" y="2119313"/>
            <a:ext cx="27717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6FFC01-398C-5143-A473-272B4F706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1328" y="2127401"/>
            <a:ext cx="2737152" cy="183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22">
            <a:extLst>
              <a:ext uri="{FF2B5EF4-FFF2-40B4-BE49-F238E27FC236}">
                <a16:creationId xmlns:a16="http://schemas.microsoft.com/office/drawing/2014/main" xmlns="" id="{DF66B282-CEA1-B24D-A14E-237F2A51D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825500"/>
            <a:ext cx="44069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000" b="1" dirty="0">
                <a:solidFill>
                  <a:srgbClr val="96BA38"/>
                </a:solidFill>
                <a:latin typeface="Verdana" panose="020B0604030504040204" pitchFamily="34" charset="0"/>
              </a:rPr>
              <a:t>Лаборатория</a:t>
            </a:r>
            <a:endParaRPr lang="en-US" altLang="ru-RU" sz="3300" b="1" dirty="0">
              <a:solidFill>
                <a:srgbClr val="96BA38"/>
              </a:solidFill>
              <a:latin typeface="Verdan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C1010582-1189-6C4A-974E-7F3AF445F86D}"/>
              </a:ext>
            </a:extLst>
          </p:cNvPr>
          <p:cNvSpPr/>
          <p:nvPr/>
        </p:nvSpPr>
        <p:spPr>
          <a:xfrm>
            <a:off x="668338" y="1603375"/>
            <a:ext cx="860425" cy="36513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435" name="TextBox 35">
            <a:extLst>
              <a:ext uri="{FF2B5EF4-FFF2-40B4-BE49-F238E27FC236}">
                <a16:creationId xmlns:a16="http://schemas.microsoft.com/office/drawing/2014/main" xmlns="" id="{3F18055C-C2C1-124E-8307-2D232374F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4041775"/>
            <a:ext cx="81629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На предприятии Партнер-М внедряются мировые стандарты ведения бизнеса: наша продукция сертифицирована в соответствии с требованиями менеджмента пищевой безопасности </a:t>
            </a:r>
            <a:r>
              <a:rPr lang="en-US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ISO 22000 </a:t>
            </a: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и </a:t>
            </a:r>
            <a:r>
              <a:rPr lang="en-US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HACCP,</a:t>
            </a: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 а также имеет сертификаты </a:t>
            </a:r>
            <a:r>
              <a:rPr lang="en-US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Halal </a:t>
            </a: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и </a:t>
            </a:r>
            <a:r>
              <a:rPr lang="en-US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Kosher.</a:t>
            </a:r>
            <a:endParaRPr lang="ru-RU" altLang="ru-RU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Мы работаем только с проверенными поставщиками не-ГМО сырья, используя только российскую сою, пшеницу, горох и другие растительные культуры. Имея хорошо оснащенную современную лабораторию, мы осуществляем самостоятельную сквозную проверку от входящего сырья до конечного продукта и гарантируем высокое качество всех выпускаемых ингредиентов.</a:t>
            </a:r>
            <a:endParaRPr lang="en-US" altLang="ru-RU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ru-RU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Постоянно совершенствуя свои знания</a:t>
            </a:r>
            <a:r>
              <a:rPr lang="en-US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, </a:t>
            </a: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мы сотрудничаем в авторитетными российскими и зарубежными лабораториями</a:t>
            </a:r>
            <a:r>
              <a:rPr lang="en-US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, </a:t>
            </a:r>
            <a:r>
              <a:rPr lang="ru-RU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а также ведущими пищевыми и биохимическими институтами</a:t>
            </a:r>
            <a:r>
              <a:rPr lang="en-US" alt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.</a:t>
            </a:r>
            <a:endParaRPr lang="ru-RU" altLang="ru-RU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66E5CD62-6776-F44A-95F7-4DC3767015C3}"/>
              </a:ext>
            </a:extLst>
          </p:cNvPr>
          <p:cNvSpPr/>
          <p:nvPr/>
        </p:nvSpPr>
        <p:spPr>
          <a:xfrm>
            <a:off x="669925" y="3781425"/>
            <a:ext cx="858838" cy="36513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2DED6260-97E5-0E43-B1AA-D01ACF39248A}"/>
              </a:ext>
            </a:extLst>
          </p:cNvPr>
          <p:cNvSpPr/>
          <p:nvPr/>
        </p:nvSpPr>
        <p:spPr>
          <a:xfrm>
            <a:off x="3365500" y="3789363"/>
            <a:ext cx="858838" cy="36512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32594A97-B48F-534D-BC92-78EF83828952}"/>
              </a:ext>
            </a:extLst>
          </p:cNvPr>
          <p:cNvSpPr/>
          <p:nvPr/>
        </p:nvSpPr>
        <p:spPr>
          <a:xfrm>
            <a:off x="6061075" y="3789363"/>
            <a:ext cx="858838" cy="36512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439" name="Рисунок 2">
            <a:extLst>
              <a:ext uri="{FF2B5EF4-FFF2-40B4-BE49-F238E27FC236}">
                <a16:creationId xmlns:a16="http://schemas.microsoft.com/office/drawing/2014/main" xmlns="" id="{E15E78B0-710B-4343-B4D6-AB5192F40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920" y="1919217"/>
            <a:ext cx="2497138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640F1E-22A2-7846-A32B-39BAEB499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545" y="1920804"/>
            <a:ext cx="2863940" cy="16605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34C993A-0EC1-2F4F-8B2B-D6AEB9FA1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470" y="1915979"/>
            <a:ext cx="2493963" cy="166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6">
            <a:extLst>
              <a:ext uri="{FF2B5EF4-FFF2-40B4-BE49-F238E27FC236}">
                <a16:creationId xmlns:a16="http://schemas.microsoft.com/office/drawing/2014/main" xmlns="" id="{049E702D-E3DC-C54F-8EDD-89EE692A2E60}"/>
              </a:ext>
            </a:extLst>
          </p:cNvPr>
          <p:cNvSpPr>
            <a:spLocks/>
          </p:cNvSpPr>
          <p:nvPr/>
        </p:nvSpPr>
        <p:spPr bwMode="auto">
          <a:xfrm>
            <a:off x="657325" y="873175"/>
            <a:ext cx="187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96BA38"/>
                </a:solidFill>
                <a:latin typeface="Verdana" panose="020B0604030504040204" pitchFamily="34" charset="0"/>
                <a:sym typeface="Bebas Neue"/>
              </a:rPr>
              <a:t>R&amp;D </a:t>
            </a:r>
            <a:r>
              <a:rPr lang="ru-RU" altLang="ru-RU" sz="2400" b="1">
                <a:solidFill>
                  <a:srgbClr val="96BA38"/>
                </a:solidFill>
                <a:latin typeface="Verdana" panose="020B0604030504040204" pitchFamily="34" charset="0"/>
                <a:sym typeface="Bebas Neue"/>
              </a:rPr>
              <a:t>отдел</a:t>
            </a:r>
            <a:endParaRPr lang="en-US" altLang="ru-RU" sz="2400" b="1">
              <a:solidFill>
                <a:srgbClr val="96BA38"/>
              </a:solidFill>
              <a:latin typeface="Verdana" panose="020B0604030504040204" pitchFamily="34" charset="0"/>
              <a:sym typeface="Bebas Neu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0EE5F67-7C03-3D4C-A39F-6C9ECE7493D0}"/>
              </a:ext>
            </a:extLst>
          </p:cNvPr>
          <p:cNvSpPr/>
          <p:nvPr/>
        </p:nvSpPr>
        <p:spPr>
          <a:xfrm>
            <a:off x="682725" y="3686225"/>
            <a:ext cx="3484563" cy="1582737"/>
          </a:xfrm>
          <a:prstGeom prst="rect">
            <a:avLst/>
          </a:prstGeom>
          <a:solidFill>
            <a:srgbClr val="DE9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 eaLnBrk="1" hangingPunct="1">
              <a:defRPr/>
            </a:pPr>
            <a:endParaRPr lang="en-US" sz="135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EA28B6-47CE-2847-910D-0AE38D76B28F}"/>
              </a:ext>
            </a:extLst>
          </p:cNvPr>
          <p:cNvSpPr/>
          <p:nvPr/>
        </p:nvSpPr>
        <p:spPr>
          <a:xfrm>
            <a:off x="6361213" y="1811387"/>
            <a:ext cx="2225675" cy="1820863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17" eaLnBrk="1" hangingPunct="1">
              <a:defRPr/>
            </a:pPr>
            <a:endParaRPr lang="en-US" sz="135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460" name="TextBox 22">
            <a:extLst>
              <a:ext uri="{FF2B5EF4-FFF2-40B4-BE49-F238E27FC236}">
                <a16:creationId xmlns:a16="http://schemas.microsoft.com/office/drawing/2014/main" xmlns="" id="{C7EAFC7F-1507-8042-8286-A9650035B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938" y="3738612"/>
            <a:ext cx="3179762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8" tIns="45724" rIns="91448" bIns="4572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>
                <a:solidFill>
                  <a:schemeClr val="bg1"/>
                </a:solidFill>
                <a:latin typeface="Verdana" panose="020B0604030504040204" pitchFamily="34" charset="0"/>
              </a:rPr>
              <a:t>Сотрудничая с ведущими научными и исследовательскими организациями, научно-технологическая группа нашей компании разрабатывает инновационные решения для пищевой и кормовой промышленностей. В процессы производства новых ингредиентов внедряем наиболее передовые и перспективные технологические процессы</a:t>
            </a:r>
          </a:p>
        </p:txBody>
      </p:sp>
      <p:sp>
        <p:nvSpPr>
          <p:cNvPr id="19461" name="TextBox 24">
            <a:extLst>
              <a:ext uri="{FF2B5EF4-FFF2-40B4-BE49-F238E27FC236}">
                <a16:creationId xmlns:a16="http://schemas.microsoft.com/office/drawing/2014/main" xmlns="" id="{83D6BE65-39D7-3D44-AF13-E4C6AB4C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213" y="1906637"/>
            <a:ext cx="22256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8" tIns="45724" rIns="91448" bIns="4572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>
                <a:solidFill>
                  <a:schemeClr val="bg1"/>
                </a:solidFill>
                <a:latin typeface="Verdana" panose="020B0604030504040204" pitchFamily="34" charset="0"/>
              </a:rPr>
              <a:t>Мы гордимся своим высокоинтеллектуальным креативным исследовательским центром, ведущим разработки по созданию новых продуктов и технологических решений, уникальных для отечественного и зарубежного рынка</a:t>
            </a:r>
            <a:endParaRPr lang="en-US" altLang="ru-RU" sz="10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9462" name="Рисунок 6">
            <a:extLst>
              <a:ext uri="{FF2B5EF4-FFF2-40B4-BE49-F238E27FC236}">
                <a16:creationId xmlns:a16="http://schemas.microsoft.com/office/drawing/2014/main" xmlns="" id="{75AC5EF0-5F17-4A4F-A2E1-D98E3A0DE9C9}"/>
              </a:ext>
            </a:extLst>
          </p:cNvPr>
          <p:cNvPicPr>
            <a:picLocks noGrp="1" noChangeAspect="1" noChangeArrowheads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5" b="12045"/>
          <a:stretch>
            <a:fillRect/>
          </a:stretch>
        </p:blipFill>
        <p:spPr>
          <a:xfrm>
            <a:off x="2717900" y="1820912"/>
            <a:ext cx="3597275" cy="1819275"/>
          </a:xfrm>
        </p:spPr>
      </p:pic>
      <p:pic>
        <p:nvPicPr>
          <p:cNvPr id="19463" name="Рисунок 10">
            <a:extLst>
              <a:ext uri="{FF2B5EF4-FFF2-40B4-BE49-F238E27FC236}">
                <a16:creationId xmlns:a16="http://schemas.microsoft.com/office/drawing/2014/main" xmlns="" id="{E7BAB3D5-D152-5F45-B113-E4A7ACD3B40A}"/>
              </a:ext>
            </a:extLst>
          </p:cNvPr>
          <p:cNvPicPr>
            <a:picLocks noGrp="1" noChangeAspect="1" noChangeArrowheads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4" r="3194"/>
          <a:stretch>
            <a:fillRect/>
          </a:stretch>
        </p:blipFill>
        <p:spPr>
          <a:xfrm>
            <a:off x="6364388" y="3686225"/>
            <a:ext cx="2222500" cy="1582737"/>
          </a:xfrm>
        </p:spPr>
      </p:pic>
      <p:pic>
        <p:nvPicPr>
          <p:cNvPr id="19464" name="Рисунок 20">
            <a:extLst>
              <a:ext uri="{FF2B5EF4-FFF2-40B4-BE49-F238E27FC236}">
                <a16:creationId xmlns:a16="http://schemas.microsoft.com/office/drawing/2014/main" xmlns="" id="{C0193731-B86C-424F-97E2-DB2FCEBFA0DA}"/>
              </a:ext>
            </a:extLst>
          </p:cNvPr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5" r="13835"/>
          <a:stretch>
            <a:fillRect/>
          </a:stretch>
        </p:blipFill>
        <p:spPr>
          <a:xfrm flipH="1">
            <a:off x="695425" y="1811387"/>
            <a:ext cx="1976438" cy="1820863"/>
          </a:xfrm>
        </p:spPr>
      </p:pic>
      <p:pic>
        <p:nvPicPr>
          <p:cNvPr id="19465" name="Рисунок 28">
            <a:extLst>
              <a:ext uri="{FF2B5EF4-FFF2-40B4-BE49-F238E27FC236}">
                <a16:creationId xmlns:a16="http://schemas.microsoft.com/office/drawing/2014/main" xmlns="" id="{760DEA6D-F57E-7D4A-87C7-EEF87C23A3D0}"/>
              </a:ext>
            </a:extLst>
          </p:cNvPr>
          <p:cNvPicPr>
            <a:picLocks noGrp="1" noChangeAspect="1" noChangeArrowheads="1"/>
          </p:cNvPicPr>
          <p:nvPr>
            <p:ph type="pic" sz="quarter" idx="2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" r="5801"/>
          <a:stretch>
            <a:fillRect/>
          </a:stretch>
        </p:blipFill>
        <p:spPr>
          <a:xfrm flipH="1">
            <a:off x="4213325" y="3686225"/>
            <a:ext cx="2098675" cy="1582737"/>
          </a:xfrm>
        </p:spPr>
      </p:pic>
      <p:sp>
        <p:nvSpPr>
          <p:cNvPr id="12" name="Rectangle 30">
            <a:extLst>
              <a:ext uri="{FF2B5EF4-FFF2-40B4-BE49-F238E27FC236}">
                <a16:creationId xmlns:a16="http://schemas.microsoft.com/office/drawing/2014/main" xmlns="" id="{7BADD70A-4AA6-5347-8192-FD217DCF7B0E}"/>
              </a:ext>
            </a:extLst>
          </p:cNvPr>
          <p:cNvSpPr/>
          <p:nvPr/>
        </p:nvSpPr>
        <p:spPr>
          <a:xfrm>
            <a:off x="657325" y="1392287"/>
            <a:ext cx="860425" cy="36513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7781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3">
            <a:extLst>
              <a:ext uri="{FF2B5EF4-FFF2-40B4-BE49-F238E27FC236}">
                <a16:creationId xmlns:a16="http://schemas.microsoft.com/office/drawing/2014/main" xmlns="" id="{702725D2-8097-1847-82D6-9FA0CB8E4532}"/>
              </a:ext>
            </a:extLst>
          </p:cNvPr>
          <p:cNvGrpSpPr>
            <a:grpSpLocks/>
          </p:cNvGrpSpPr>
          <p:nvPr/>
        </p:nvGrpSpPr>
        <p:grpSpPr bwMode="auto">
          <a:xfrm>
            <a:off x="569119" y="3912462"/>
            <a:ext cx="8206581" cy="2416563"/>
            <a:chOff x="6867357" y="8030693"/>
            <a:chExt cx="11417467" cy="6440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2F06B30-2777-9841-B81B-94DFD7776F6D}"/>
                </a:ext>
              </a:extLst>
            </p:cNvPr>
            <p:cNvSpPr txBox="1"/>
            <p:nvPr/>
          </p:nvSpPr>
          <p:spPr>
            <a:xfrm>
              <a:off x="6867357" y="8523618"/>
              <a:ext cx="257008" cy="5229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217">
                <a:defRPr/>
              </a:pPr>
              <a:endParaRPr lang="en-US" sz="675" spc="113" dirty="0">
                <a:solidFill>
                  <a:schemeClr val="bg1">
                    <a:lumMod val="50000"/>
                  </a:schemeClr>
                </a:solidFill>
                <a:latin typeface="Verdana Regular"/>
                <a:ea typeface="Lato Black" charset="0"/>
                <a:cs typeface="Lato Black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7A01BBE-6F2B-6640-B35F-8D992C7A91BC}"/>
                </a:ext>
              </a:extLst>
            </p:cNvPr>
            <p:cNvSpPr txBox="1"/>
            <p:nvPr/>
          </p:nvSpPr>
          <p:spPr>
            <a:xfrm>
              <a:off x="6867357" y="8826142"/>
              <a:ext cx="5183408" cy="11692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217">
                <a:defRPr/>
              </a:pPr>
              <a:r>
                <a:rPr lang="ru-RU" sz="2251" dirty="0">
                  <a:solidFill>
                    <a:srgbClr val="96BA38"/>
                  </a:solidFill>
                  <a:latin typeface="Verdana Regular"/>
                  <a:ea typeface="Lato Black" charset="0"/>
                  <a:cs typeface="Lato Black" charset="0"/>
                </a:rPr>
                <a:t>Международная работа</a:t>
              </a:r>
              <a:endParaRPr lang="en-US" sz="2476" dirty="0">
                <a:solidFill>
                  <a:srgbClr val="96BA38"/>
                </a:solidFill>
                <a:latin typeface="Verdana Regular"/>
                <a:ea typeface="Lato Black" charset="0"/>
                <a:cs typeface="Lato Black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A61411-C236-2F4D-A5F6-22325DD2E0F1}"/>
                </a:ext>
              </a:extLst>
            </p:cNvPr>
            <p:cNvSpPr/>
            <p:nvPr/>
          </p:nvSpPr>
          <p:spPr>
            <a:xfrm>
              <a:off x="6873704" y="8030693"/>
              <a:ext cx="2291535" cy="97316"/>
            </a:xfrm>
            <a:prstGeom prst="rect">
              <a:avLst/>
            </a:prstGeom>
            <a:solidFill>
              <a:srgbClr val="96B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914217">
                <a:defRPr/>
              </a:pPr>
              <a:endParaRPr lang="en-US" sz="1351">
                <a:solidFill>
                  <a:schemeClr val="tx1"/>
                </a:solidFill>
              </a:endParaRPr>
            </a:p>
          </p:txBody>
        </p:sp>
        <p:sp>
          <p:nvSpPr>
            <p:cNvPr id="24588" name="TextBox 11">
              <a:extLst>
                <a:ext uri="{FF2B5EF4-FFF2-40B4-BE49-F238E27FC236}">
                  <a16:creationId xmlns:a16="http://schemas.microsoft.com/office/drawing/2014/main" xmlns="" id="{A2FBD51A-13A5-E54F-8302-745CCFEE05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7357" y="10308422"/>
              <a:ext cx="11417467" cy="4163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Продукция компании востребована на международном рынке, что свидетельствует о высоком качестве и</a:t>
              </a:r>
            </a:p>
            <a:p>
              <a:r>
                <a:rPr lang="ru-RU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конкурентоспособности нашей продукции на мировом уровне. Компания имеет деловых партнеров в разных</a:t>
              </a:r>
            </a:p>
            <a:p>
              <a:r>
                <a:rPr lang="ru-RU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странах мира, поставляя продукцию не только во все регионы России, СНГ и Европу</a:t>
              </a:r>
              <a:r>
                <a:rPr lang="en-US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 </a:t>
              </a:r>
              <a:r>
                <a:rPr lang="ru-RU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 также в Корею, Вьетнам и Японию.</a:t>
              </a:r>
            </a:p>
            <a:p>
              <a:endParaRPr lang="ru-R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ru-RU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Мы постоянно отслеживаем новости ингредиентного рынка, участвуя и посещая российские и международные</a:t>
              </a:r>
            </a:p>
            <a:p>
              <a:r>
                <a:rPr lang="ru-RU" sz="10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выставки, специализированные форумы и научные конференции. Будучи отлично информированными о состоянии современного рынка ингредиентов, мы предлагаем потребителю продукцию, отвечающую всем самым актуальным трендам пищевой индустрии.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8D893DA-A5FD-E843-BDCE-58AB76774B75}"/>
                </a:ext>
              </a:extLst>
            </p:cNvPr>
            <p:cNvSpPr txBox="1"/>
            <p:nvPr/>
          </p:nvSpPr>
          <p:spPr bwMode="auto">
            <a:xfrm>
              <a:off x="6867357" y="12966468"/>
              <a:ext cx="492441" cy="67709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914217">
                <a:defRPr/>
              </a:pPr>
              <a:endParaRPr lang="en-US" sz="1051" spc="113" dirty="0">
                <a:solidFill>
                  <a:srgbClr val="96BA38"/>
                </a:solidFill>
                <a:latin typeface="Verdana Regular"/>
                <a:ea typeface="Lato Black" charset="0"/>
                <a:cs typeface="Lato Black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385B44-187B-7444-9C84-44E233ECF105}"/>
              </a:ext>
            </a:extLst>
          </p:cNvPr>
          <p:cNvSpPr txBox="1"/>
          <p:nvPr/>
        </p:nvSpPr>
        <p:spPr>
          <a:xfrm>
            <a:off x="111172" y="2956719"/>
            <a:ext cx="2065245" cy="1962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en-US" sz="675" spc="113" dirty="0">
                <a:solidFill>
                  <a:schemeClr val="bg1"/>
                </a:solidFill>
                <a:latin typeface="Verdana Regular"/>
                <a:ea typeface="Lato Black" charset="0"/>
                <a:cs typeface="Lato Black" charset="0"/>
              </a:rPr>
              <a:t>WRITE A TITLE IN THIS SECTION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6967AC9-DCC1-A24A-9A0A-4EB30ECDDF3F}"/>
              </a:ext>
            </a:extLst>
          </p:cNvPr>
          <p:cNvSpPr txBox="1"/>
          <p:nvPr/>
        </p:nvSpPr>
        <p:spPr>
          <a:xfrm>
            <a:off x="84469" y="3127375"/>
            <a:ext cx="2114682" cy="7850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en-US" sz="2251" dirty="0">
                <a:solidFill>
                  <a:schemeClr val="bg1"/>
                </a:solidFill>
                <a:latin typeface="Verdana Regular"/>
                <a:ea typeface="Lato Black" charset="0"/>
                <a:cs typeface="Lato Black" charset="0"/>
              </a:rPr>
              <a:t>Our Common</a:t>
            </a:r>
          </a:p>
          <a:p>
            <a:pPr algn="ctr" defTabSz="914217">
              <a:defRPr/>
            </a:pPr>
            <a:r>
              <a:rPr lang="en-US" sz="2251" dirty="0">
                <a:solidFill>
                  <a:schemeClr val="bg1"/>
                </a:solidFill>
                <a:latin typeface="Verdana Regular"/>
                <a:ea typeface="Lato Black" charset="0"/>
                <a:cs typeface="Lato Black" charset="0"/>
              </a:rPr>
              <a:t>Services</a:t>
            </a:r>
            <a:endParaRPr lang="en-US" sz="2476" dirty="0">
              <a:solidFill>
                <a:schemeClr val="bg1"/>
              </a:solidFill>
              <a:latin typeface="Verdana Regular"/>
              <a:ea typeface="Lato Black" charset="0"/>
              <a:cs typeface="Lato Black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1D3235F-699D-F141-9728-27F2D51069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713" r="34501" b="2850"/>
          <a:stretch/>
        </p:blipFill>
        <p:spPr>
          <a:xfrm rot="5400000">
            <a:off x="2765748" y="-2765748"/>
            <a:ext cx="3612503" cy="9144004"/>
          </a:xfrm>
        </p:spPr>
      </p:pic>
    </p:spTree>
    <p:extLst>
      <p:ext uri="{BB962C8B-B14F-4D97-AF65-F5344CB8AC3E}">
        <p14:creationId xmlns:p14="http://schemas.microsoft.com/office/powerpoint/2010/main" val="71499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856580"/>
            <a:ext cx="4572000" cy="5144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8783" y="856580"/>
            <a:ext cx="3611886" cy="323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1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Профессиональное признание</a:t>
            </a:r>
            <a:endParaRPr lang="en-US" sz="1501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18783" y="1524141"/>
            <a:ext cx="34341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Наша продукция высоко оценена не только потребителями, но и экспертами пищевой отрасли.</a:t>
            </a:r>
          </a:p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Партнер-М всегда в числе лауреатов и финалистов</a:t>
            </a:r>
          </a:p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престижнейших национальных и международных наград и</a:t>
            </a:r>
          </a:p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премий.</a:t>
            </a:r>
          </a:p>
          <a:p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Каждая новая победа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это стимул к борьбе и достижению самых высоких результатов. Наша работа была неоднократно высоко оценена на различных выставках,</a:t>
            </a:r>
          </a:p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таких как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Food Ingredients Europe, Ingredients Russia,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Агропродмаш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Зерно-Ветеринария-Комбикорма и многих других.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CE59346-C267-1E45-806B-0CD5AC2838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5" r="269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74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2549" y="286384"/>
            <a:ext cx="8449749" cy="554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1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Ассортимент пищевых ингредиентов</a:t>
            </a:r>
            <a:endParaRPr lang="en-US" sz="3301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48128" y="981351"/>
            <a:ext cx="860259" cy="36390"/>
          </a:xfrm>
          <a:prstGeom prst="rect">
            <a:avLst/>
          </a:prstGeom>
          <a:solidFill>
            <a:srgbClr val="96B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2883" y="1404694"/>
            <a:ext cx="17433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Текстурированная мука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2883" y="1803795"/>
            <a:ext cx="1743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соевая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пшеничная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гороховая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комбинированная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12518" y="1395945"/>
            <a:ext cx="6218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Мука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17065" y="1751446"/>
            <a:ext cx="1748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соевая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пшеничная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гороховая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комбинированная 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17065" y="3445658"/>
            <a:ext cx="1797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Предаст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17065" y="3836435"/>
            <a:ext cx="1501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мельчайший слой пшеничной панировки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212883" y="2367676"/>
            <a:ext cx="17433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Текстурированные концентраты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08486" y="2850333"/>
            <a:ext cx="12029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соевые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гороховые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073743" y="3405548"/>
            <a:ext cx="15674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Эмульгаторы-стабилизаторы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73743" y="2367675"/>
            <a:ext cx="19479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Вкусоароматические</a:t>
            </a:r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смеси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078552" y="2849653"/>
            <a:ext cx="1788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ароматизаторы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идентичные натуральным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240239" y="3409450"/>
            <a:ext cx="1794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Волокнистые текстураты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240239" y="3842170"/>
            <a:ext cx="1391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соевые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пшеничные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комбинированные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090387" y="5002951"/>
            <a:ext cx="12715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Камеди и 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каррагинаны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107586" y="2370400"/>
            <a:ext cx="10874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Животные 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белки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99401" y="2818877"/>
            <a:ext cx="1869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говяжьи и свиные альбумины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говяжьи коллагеновые белки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КПД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композиции белков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80D94FE-87E0-164A-8295-4CDD2508F3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279974" y="1416224"/>
            <a:ext cx="696912" cy="695325"/>
          </a:xfr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7B53ED7B-20F7-864D-A504-8E7A14EF18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279974" y="2406824"/>
            <a:ext cx="696912" cy="695325"/>
          </a:xfr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D18A900-41B4-044C-B187-041DFF8B4D7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1" b="16641"/>
          <a:stretch>
            <a:fillRect/>
          </a:stretch>
        </p:blipFill>
        <p:spPr>
          <a:xfrm>
            <a:off x="302199" y="3446637"/>
            <a:ext cx="695325" cy="69532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B0BEA90-B152-4F4A-9D0A-907AC2830D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3247011" y="1405112"/>
            <a:ext cx="696913" cy="695325"/>
          </a:xfr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4D4306A-D635-0947-A1E2-AD94F7393E0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3224785" y="4356274"/>
            <a:ext cx="696913" cy="695325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718A544-9E08-AC47-82A8-664BD9ACE85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3224786" y="2406824"/>
            <a:ext cx="696913" cy="695325"/>
          </a:xfr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CD017FE5-8082-5A4D-9E3E-B7FC27192A3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1" b="16641"/>
          <a:stretch>
            <a:fillRect/>
          </a:stretch>
        </p:blipFill>
        <p:spPr>
          <a:xfrm>
            <a:off x="306961" y="4356274"/>
            <a:ext cx="695325" cy="695325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70BB87C-B817-B142-947C-72B0D48E756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8" b="16708"/>
          <a:stretch>
            <a:fillRect/>
          </a:stretch>
        </p:blipFill>
        <p:spPr>
          <a:xfrm>
            <a:off x="3224786" y="3381549"/>
            <a:ext cx="696913" cy="695325"/>
          </a:xfr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46F47505-A22B-5241-B17F-444EA1083E5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b="16717"/>
          <a:stretch>
            <a:fillRect/>
          </a:stretch>
        </p:blipFill>
        <p:spPr>
          <a:xfrm>
            <a:off x="300611" y="5513562"/>
            <a:ext cx="696913" cy="69532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2C01BC-B35D-E243-A830-414F484E3AF0}"/>
              </a:ext>
            </a:extLst>
          </p:cNvPr>
          <p:cNvSpPr txBox="1"/>
          <p:nvPr/>
        </p:nvSpPr>
        <p:spPr>
          <a:xfrm>
            <a:off x="7079226" y="65974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BCF5C1C-B643-AD44-8BB5-58118D50BB1C}"/>
              </a:ext>
            </a:extLst>
          </p:cNvPr>
          <p:cNvSpPr txBox="1"/>
          <p:nvPr/>
        </p:nvSpPr>
        <p:spPr>
          <a:xfrm>
            <a:off x="1240239" y="4395202"/>
            <a:ext cx="149358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Растительные белковые концентраты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5F89164A-BB09-AD45-BCE0-28F9E1EF8FBC}"/>
              </a:ext>
            </a:extLst>
          </p:cNvPr>
          <p:cNvSpPr txBox="1"/>
          <p:nvPr/>
        </p:nvSpPr>
        <p:spPr>
          <a:xfrm>
            <a:off x="7078552" y="1390977"/>
            <a:ext cx="12346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Улучшители</a:t>
            </a:r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теста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498FFDBF-6423-6A49-8D93-65149032437B}"/>
              </a:ext>
            </a:extLst>
          </p:cNvPr>
          <p:cNvSpPr txBox="1"/>
          <p:nvPr/>
        </p:nvSpPr>
        <p:spPr>
          <a:xfrm>
            <a:off x="7078552" y="1821864"/>
            <a:ext cx="1680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КПД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улучшающие слоеное и пельменное тесто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B7CF08B0-8249-4B42-B5E9-725C95FA4CD5}"/>
              </a:ext>
            </a:extLst>
          </p:cNvPr>
          <p:cNvSpPr txBox="1"/>
          <p:nvPr/>
        </p:nvSpPr>
        <p:spPr>
          <a:xfrm>
            <a:off x="1261929" y="5037951"/>
            <a:ext cx="1568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нативные и физико-механические гороховые 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ACF7807F-07EC-6E49-AF5E-530ECC5D00C7}"/>
              </a:ext>
            </a:extLst>
          </p:cNvPr>
          <p:cNvSpPr txBox="1"/>
          <p:nvPr/>
        </p:nvSpPr>
        <p:spPr>
          <a:xfrm>
            <a:off x="4119431" y="4384795"/>
            <a:ext cx="132440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Пищевые 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растительные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волокна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12E7399-6C5B-4549-B329-D1AC7E28C371}"/>
              </a:ext>
            </a:extLst>
          </p:cNvPr>
          <p:cNvSpPr txBox="1"/>
          <p:nvPr/>
        </p:nvSpPr>
        <p:spPr>
          <a:xfrm>
            <a:off x="4107586" y="4995366"/>
            <a:ext cx="1439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пшеничные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соевые и комбинированные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83448950-8DA4-794B-B771-566B093E06BA}"/>
              </a:ext>
            </a:extLst>
          </p:cNvPr>
          <p:cNvSpPr txBox="1"/>
          <p:nvPr/>
        </p:nvSpPr>
        <p:spPr>
          <a:xfrm>
            <a:off x="4117065" y="5513171"/>
            <a:ext cx="11571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Панировка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C49A700C-7A63-7346-8C68-C0570BAC2D05}"/>
              </a:ext>
            </a:extLst>
          </p:cNvPr>
          <p:cNvSpPr txBox="1"/>
          <p:nvPr/>
        </p:nvSpPr>
        <p:spPr>
          <a:xfrm>
            <a:off x="4110234" y="5843282"/>
            <a:ext cx="1694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экструзионные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пшеничные и кукурузные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ADC405CB-A587-2248-B73A-5073E640AB4A}"/>
              </a:ext>
            </a:extLst>
          </p:cNvPr>
          <p:cNvSpPr txBox="1"/>
          <p:nvPr/>
        </p:nvSpPr>
        <p:spPr>
          <a:xfrm>
            <a:off x="7090387" y="5677477"/>
            <a:ext cx="9380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Фосфаты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C3172BB4-68C1-7745-81DE-48B9F2621290}"/>
              </a:ext>
            </a:extLst>
          </p:cNvPr>
          <p:cNvSpPr txBox="1"/>
          <p:nvPr/>
        </p:nvSpPr>
        <p:spPr>
          <a:xfrm>
            <a:off x="7090387" y="4187820"/>
            <a:ext cx="13917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Сухое </a:t>
            </a:r>
          </a:p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соевое молоко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D6EF6E94-D215-B24B-B140-9E4C3F2DF1E3}"/>
              </a:ext>
            </a:extLst>
          </p:cNvPr>
          <p:cNvSpPr txBox="1"/>
          <p:nvPr/>
        </p:nvSpPr>
        <p:spPr>
          <a:xfrm>
            <a:off x="1245677" y="5513171"/>
            <a:ext cx="8900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96BA3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Крахмал</a:t>
            </a:r>
            <a:endParaRPr lang="en-US" sz="1100" b="1" dirty="0">
              <a:solidFill>
                <a:srgbClr val="96BA3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60BA037E-2979-1240-A37D-9939AC62AA61}"/>
              </a:ext>
            </a:extLst>
          </p:cNvPr>
          <p:cNvSpPr txBox="1"/>
          <p:nvPr/>
        </p:nvSpPr>
        <p:spPr>
          <a:xfrm>
            <a:off x="1250224" y="5868672"/>
            <a:ext cx="1748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классифицированный пшеничный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328DFAEA-9E90-4248-942D-EF3372A539E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" t="21002" r="-570" b="12280"/>
          <a:stretch/>
        </p:blipFill>
        <p:spPr>
          <a:xfrm>
            <a:off x="3209998" y="5531922"/>
            <a:ext cx="726486" cy="726486"/>
          </a:xfrm>
          <a:prstGeom prst="ellipse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5387869-4706-C741-A4F0-DB274979D1D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" t="18873" r="-182" b="14409"/>
          <a:stretch/>
        </p:blipFill>
        <p:spPr>
          <a:xfrm>
            <a:off x="6153666" y="1347453"/>
            <a:ext cx="827403" cy="827403"/>
          </a:xfrm>
          <a:prstGeom prst="ellipse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0417EFEF-25B2-094C-AB9C-B6C4480CE11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1" b="16641"/>
          <a:stretch/>
        </p:blipFill>
        <p:spPr>
          <a:xfrm>
            <a:off x="6170468" y="2245845"/>
            <a:ext cx="769906" cy="769906"/>
          </a:xfrm>
          <a:prstGeom prst="ellipse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9ED91D35-1A8B-E944-963B-59C2CD73D05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1" b="16641"/>
          <a:stretch/>
        </p:blipFill>
        <p:spPr>
          <a:xfrm>
            <a:off x="6187011" y="3174469"/>
            <a:ext cx="831243" cy="831243"/>
          </a:xfrm>
          <a:prstGeom prst="ellipse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2F91FEA7-DF2A-4346-BB44-4705BA74D35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t="16405" r="41" b="16877"/>
          <a:stretch/>
        </p:blipFill>
        <p:spPr>
          <a:xfrm>
            <a:off x="6207390" y="4072861"/>
            <a:ext cx="818174" cy="818174"/>
          </a:xfrm>
          <a:prstGeom prst="ellipse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DEE39EDC-7F6F-2C4C-8B18-AE1228CF4344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" t="16405" r="-855" b="16877"/>
          <a:stretch/>
        </p:blipFill>
        <p:spPr>
          <a:xfrm>
            <a:off x="6200788" y="4781783"/>
            <a:ext cx="847106" cy="847106"/>
          </a:xfrm>
          <a:prstGeom prst="ellipse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A0E29BFC-681E-4944-BE0C-F6E41CB48B5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1" b="16641"/>
          <a:stretch/>
        </p:blipFill>
        <p:spPr>
          <a:xfrm>
            <a:off x="6207390" y="5507794"/>
            <a:ext cx="851034" cy="8510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63895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26144</TotalTime>
  <Words>542</Words>
  <Application>Microsoft Office PowerPoint</Application>
  <PresentationFormat>Экран (4:3)</PresentationFormat>
  <Paragraphs>111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Директор</cp:lastModifiedBy>
  <cp:revision>84</cp:revision>
  <dcterms:created xsi:type="dcterms:W3CDTF">2018-03-07T11:41:17Z</dcterms:created>
  <dcterms:modified xsi:type="dcterms:W3CDTF">2020-09-01T06:24:24Z</dcterms:modified>
</cp:coreProperties>
</file>