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7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A8ABE7-772F-4243-BC91-B6F0B677522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CD9B49-54F6-4176-9DB3-947885656D30}">
      <dgm:prSet phldrT="[Text]" custT="1"/>
      <dgm:spPr/>
      <dgm:t>
        <a:bodyPr/>
        <a:lstStyle/>
        <a:p>
          <a:r>
            <a:rPr lang="ru-RU" sz="1400" dirty="0"/>
            <a:t>Исследования и разработки</a:t>
          </a:r>
        </a:p>
      </dgm:t>
    </dgm:pt>
    <dgm:pt modelId="{392D69F5-A993-4F14-8BC2-F883CC0DCF11}" type="parTrans" cxnId="{BBDF42AE-FBFF-41CB-BCD1-ADEC3C5C22AE}">
      <dgm:prSet/>
      <dgm:spPr/>
      <dgm:t>
        <a:bodyPr/>
        <a:lstStyle/>
        <a:p>
          <a:endParaRPr lang="ru-RU"/>
        </a:p>
      </dgm:t>
    </dgm:pt>
    <dgm:pt modelId="{3A1BB6F3-BE72-42C4-940E-A6E6B6CFE2E2}" type="sibTrans" cxnId="{BBDF42AE-FBFF-41CB-BCD1-ADEC3C5C22AE}">
      <dgm:prSet/>
      <dgm:spPr/>
      <dgm:t>
        <a:bodyPr/>
        <a:lstStyle/>
        <a:p>
          <a:endParaRPr lang="ru-RU"/>
        </a:p>
      </dgm:t>
    </dgm:pt>
    <dgm:pt modelId="{BB5766CC-4CE0-48AA-9D24-DC18FD06E4ED}">
      <dgm:prSet phldrT="[Text]"/>
      <dgm:spPr/>
      <dgm:t>
        <a:bodyPr/>
        <a:lstStyle/>
        <a:p>
          <a:r>
            <a:rPr lang="ru-RU" dirty="0"/>
            <a:t>Взаимодействие с государственными и регуляторными органами</a:t>
          </a:r>
        </a:p>
      </dgm:t>
    </dgm:pt>
    <dgm:pt modelId="{1642CC8A-46FB-4219-92C8-B6BB53762248}" type="parTrans" cxnId="{C265628B-CDED-41C2-923E-3371B0AF85A2}">
      <dgm:prSet/>
      <dgm:spPr/>
      <dgm:t>
        <a:bodyPr/>
        <a:lstStyle/>
        <a:p>
          <a:endParaRPr lang="ru-RU"/>
        </a:p>
      </dgm:t>
    </dgm:pt>
    <dgm:pt modelId="{37985013-026A-4A5C-BAA2-B8B661A78D9B}" type="sibTrans" cxnId="{C265628B-CDED-41C2-923E-3371B0AF85A2}">
      <dgm:prSet/>
      <dgm:spPr/>
      <dgm:t>
        <a:bodyPr/>
        <a:lstStyle/>
        <a:p>
          <a:endParaRPr lang="ru-RU"/>
        </a:p>
      </dgm:t>
    </dgm:pt>
    <dgm:pt modelId="{8B1C67F6-86FD-44F6-886B-1E3A1F90F2EC}">
      <dgm:prSet phldrT="[Text]"/>
      <dgm:spPr/>
      <dgm:t>
        <a:bodyPr/>
        <a:lstStyle/>
        <a:p>
          <a:r>
            <a:rPr lang="ru-RU" dirty="0"/>
            <a:t>Поддержка участников кластера при реализации проектов</a:t>
          </a:r>
        </a:p>
      </dgm:t>
    </dgm:pt>
    <dgm:pt modelId="{C08D8C27-85DD-4880-9CFD-E8C3008D07A2}" type="parTrans" cxnId="{1E26299B-9C32-4CFD-B098-22B7CF5850D7}">
      <dgm:prSet/>
      <dgm:spPr/>
      <dgm:t>
        <a:bodyPr/>
        <a:lstStyle/>
        <a:p>
          <a:endParaRPr lang="ru-RU"/>
        </a:p>
      </dgm:t>
    </dgm:pt>
    <dgm:pt modelId="{A631372B-E1A9-4F9A-B894-BA4096119C62}" type="sibTrans" cxnId="{1E26299B-9C32-4CFD-B098-22B7CF5850D7}">
      <dgm:prSet/>
      <dgm:spPr/>
      <dgm:t>
        <a:bodyPr/>
        <a:lstStyle/>
        <a:p>
          <a:endParaRPr lang="ru-RU"/>
        </a:p>
      </dgm:t>
    </dgm:pt>
    <dgm:pt modelId="{D2103F08-269C-4021-90BC-6EFA93FEA2A7}">
      <dgm:prSet phldrT="[Text]"/>
      <dgm:spPr/>
      <dgm:t>
        <a:bodyPr/>
        <a:lstStyle/>
        <a:p>
          <a:r>
            <a:rPr lang="ru-RU" dirty="0"/>
            <a:t>Создание промышленных кластер</a:t>
          </a:r>
        </a:p>
      </dgm:t>
    </dgm:pt>
    <dgm:pt modelId="{13DC4112-9612-40B6-B984-64F02C3E6ADF}" type="parTrans" cxnId="{803F9CC3-4E8B-48E1-9D65-BEB0C278C027}">
      <dgm:prSet/>
      <dgm:spPr/>
      <dgm:t>
        <a:bodyPr/>
        <a:lstStyle/>
        <a:p>
          <a:endParaRPr lang="ru-RU"/>
        </a:p>
      </dgm:t>
    </dgm:pt>
    <dgm:pt modelId="{5FE9992B-26D9-4AEC-AF6A-8AF3C75EEA04}" type="sibTrans" cxnId="{803F9CC3-4E8B-48E1-9D65-BEB0C278C027}">
      <dgm:prSet/>
      <dgm:spPr/>
      <dgm:t>
        <a:bodyPr/>
        <a:lstStyle/>
        <a:p>
          <a:endParaRPr lang="ru-RU"/>
        </a:p>
      </dgm:t>
    </dgm:pt>
    <dgm:pt modelId="{B0F600B8-53E8-4119-8A23-E1E8674B37C7}">
      <dgm:prSet phldrT="[Text]"/>
      <dgm:spPr/>
      <dgm:t>
        <a:bodyPr/>
        <a:lstStyle/>
        <a:p>
          <a:r>
            <a:rPr lang="ru-RU" dirty="0"/>
            <a:t>Развитие экспортного потенциала </a:t>
          </a:r>
        </a:p>
      </dgm:t>
    </dgm:pt>
    <dgm:pt modelId="{4284CF6E-918A-4E4C-9DFC-C5F26C44450C}" type="parTrans" cxnId="{33D200DF-017E-430D-BC30-2392F8E83F0E}">
      <dgm:prSet/>
      <dgm:spPr/>
      <dgm:t>
        <a:bodyPr/>
        <a:lstStyle/>
        <a:p>
          <a:endParaRPr lang="ru-RU"/>
        </a:p>
      </dgm:t>
    </dgm:pt>
    <dgm:pt modelId="{9BEA4F38-E4A4-404E-86E5-BEF122D716C3}" type="sibTrans" cxnId="{33D200DF-017E-430D-BC30-2392F8E83F0E}">
      <dgm:prSet/>
      <dgm:spPr/>
      <dgm:t>
        <a:bodyPr/>
        <a:lstStyle/>
        <a:p>
          <a:endParaRPr lang="ru-RU"/>
        </a:p>
      </dgm:t>
    </dgm:pt>
    <dgm:pt modelId="{EF6E1F0F-08EA-4EBA-AD15-34EEA7A77A1D}" type="pres">
      <dgm:prSet presAssocID="{9AA8ABE7-772F-4243-BC91-B6F0B6775221}" presName="Name0" presStyleCnt="0">
        <dgm:presLayoutVars>
          <dgm:dir/>
          <dgm:resizeHandles val="exact"/>
        </dgm:presLayoutVars>
      </dgm:prSet>
      <dgm:spPr/>
    </dgm:pt>
    <dgm:pt modelId="{EA77655A-F490-45C4-B604-ACCD5FC7979D}" type="pres">
      <dgm:prSet presAssocID="{9AA8ABE7-772F-4243-BC91-B6F0B6775221}" presName="cycle" presStyleCnt="0"/>
      <dgm:spPr/>
    </dgm:pt>
    <dgm:pt modelId="{DA7F8202-7197-4ADE-87AD-CD37B2720EF5}" type="pres">
      <dgm:prSet presAssocID="{6DCD9B49-54F6-4176-9DB3-947885656D30}" presName="nodeFirstNode" presStyleLbl="node1" presStyleIdx="0" presStyleCnt="5">
        <dgm:presLayoutVars>
          <dgm:bulletEnabled val="1"/>
        </dgm:presLayoutVars>
      </dgm:prSet>
      <dgm:spPr/>
    </dgm:pt>
    <dgm:pt modelId="{50E179E2-EE53-4B25-B4A1-96B592687ED3}" type="pres">
      <dgm:prSet presAssocID="{3A1BB6F3-BE72-42C4-940E-A6E6B6CFE2E2}" presName="sibTransFirstNode" presStyleLbl="bgShp" presStyleIdx="0" presStyleCnt="1"/>
      <dgm:spPr/>
    </dgm:pt>
    <dgm:pt modelId="{A48A9354-D973-4A39-84F6-BB241722B5E0}" type="pres">
      <dgm:prSet presAssocID="{BB5766CC-4CE0-48AA-9D24-DC18FD06E4ED}" presName="nodeFollowingNodes" presStyleLbl="node1" presStyleIdx="1" presStyleCnt="5" custRadScaleRad="76100" custRadScaleInc="-16093">
        <dgm:presLayoutVars>
          <dgm:bulletEnabled val="1"/>
        </dgm:presLayoutVars>
      </dgm:prSet>
      <dgm:spPr/>
    </dgm:pt>
    <dgm:pt modelId="{931C95EB-247E-4923-B869-7A0C383129CE}" type="pres">
      <dgm:prSet presAssocID="{8B1C67F6-86FD-44F6-886B-1E3A1F90F2EC}" presName="nodeFollowingNodes" presStyleLbl="node1" presStyleIdx="2" presStyleCnt="5" custRadScaleRad="77262" custRadScaleInc="142459">
        <dgm:presLayoutVars>
          <dgm:bulletEnabled val="1"/>
        </dgm:presLayoutVars>
      </dgm:prSet>
      <dgm:spPr/>
    </dgm:pt>
    <dgm:pt modelId="{F3808A6A-B5E2-461C-9D32-C4FD8C4E779C}" type="pres">
      <dgm:prSet presAssocID="{D2103F08-269C-4021-90BC-6EFA93FEA2A7}" presName="nodeFollowingNodes" presStyleLbl="node1" presStyleIdx="3" presStyleCnt="5" custScaleX="83770" custRadScaleRad="82630" custRadScaleInc="-143398">
        <dgm:presLayoutVars>
          <dgm:bulletEnabled val="1"/>
        </dgm:presLayoutVars>
      </dgm:prSet>
      <dgm:spPr/>
    </dgm:pt>
    <dgm:pt modelId="{795CB93B-21F6-4F3E-93A8-79E8801510DF}" type="pres">
      <dgm:prSet presAssocID="{B0F600B8-53E8-4119-8A23-E1E8674B37C7}" presName="nodeFollowingNodes" presStyleLbl="node1" presStyleIdx="4" presStyleCnt="5" custRadScaleRad="94621" custRadScaleInc="8873">
        <dgm:presLayoutVars>
          <dgm:bulletEnabled val="1"/>
        </dgm:presLayoutVars>
      </dgm:prSet>
      <dgm:spPr/>
    </dgm:pt>
  </dgm:ptLst>
  <dgm:cxnLst>
    <dgm:cxn modelId="{7A01FF08-68BE-40AA-9D29-C63B6A1A939C}" type="presOf" srcId="{B0F600B8-53E8-4119-8A23-E1E8674B37C7}" destId="{795CB93B-21F6-4F3E-93A8-79E8801510DF}" srcOrd="0" destOrd="0" presId="urn:microsoft.com/office/officeart/2005/8/layout/cycle3"/>
    <dgm:cxn modelId="{2ABAED66-B66A-4902-AA0E-23107598F2D8}" type="presOf" srcId="{6DCD9B49-54F6-4176-9DB3-947885656D30}" destId="{DA7F8202-7197-4ADE-87AD-CD37B2720EF5}" srcOrd="0" destOrd="0" presId="urn:microsoft.com/office/officeart/2005/8/layout/cycle3"/>
    <dgm:cxn modelId="{9A699F79-5B78-4EA1-BA07-533E0CC65E30}" type="presOf" srcId="{BB5766CC-4CE0-48AA-9D24-DC18FD06E4ED}" destId="{A48A9354-D973-4A39-84F6-BB241722B5E0}" srcOrd="0" destOrd="0" presId="urn:microsoft.com/office/officeart/2005/8/layout/cycle3"/>
    <dgm:cxn modelId="{82853B7A-4BF2-4E48-A3E1-F493BA54D56B}" type="presOf" srcId="{D2103F08-269C-4021-90BC-6EFA93FEA2A7}" destId="{F3808A6A-B5E2-461C-9D32-C4FD8C4E779C}" srcOrd="0" destOrd="0" presId="urn:microsoft.com/office/officeart/2005/8/layout/cycle3"/>
    <dgm:cxn modelId="{1172F788-ACE6-4785-BA9F-D75A6DE7D632}" type="presOf" srcId="{9AA8ABE7-772F-4243-BC91-B6F0B6775221}" destId="{EF6E1F0F-08EA-4EBA-AD15-34EEA7A77A1D}" srcOrd="0" destOrd="0" presId="urn:microsoft.com/office/officeart/2005/8/layout/cycle3"/>
    <dgm:cxn modelId="{C265628B-CDED-41C2-923E-3371B0AF85A2}" srcId="{9AA8ABE7-772F-4243-BC91-B6F0B6775221}" destId="{BB5766CC-4CE0-48AA-9D24-DC18FD06E4ED}" srcOrd="1" destOrd="0" parTransId="{1642CC8A-46FB-4219-92C8-B6BB53762248}" sibTransId="{37985013-026A-4A5C-BAA2-B8B661A78D9B}"/>
    <dgm:cxn modelId="{1E26299B-9C32-4CFD-B098-22B7CF5850D7}" srcId="{9AA8ABE7-772F-4243-BC91-B6F0B6775221}" destId="{8B1C67F6-86FD-44F6-886B-1E3A1F90F2EC}" srcOrd="2" destOrd="0" parTransId="{C08D8C27-85DD-4880-9CFD-E8C3008D07A2}" sibTransId="{A631372B-E1A9-4F9A-B894-BA4096119C62}"/>
    <dgm:cxn modelId="{BBDF42AE-FBFF-41CB-BCD1-ADEC3C5C22AE}" srcId="{9AA8ABE7-772F-4243-BC91-B6F0B6775221}" destId="{6DCD9B49-54F6-4176-9DB3-947885656D30}" srcOrd="0" destOrd="0" parTransId="{392D69F5-A993-4F14-8BC2-F883CC0DCF11}" sibTransId="{3A1BB6F3-BE72-42C4-940E-A6E6B6CFE2E2}"/>
    <dgm:cxn modelId="{8D8F9DB7-FCE0-4AD1-9AEC-55ECE5BEB1FB}" type="presOf" srcId="{3A1BB6F3-BE72-42C4-940E-A6E6B6CFE2E2}" destId="{50E179E2-EE53-4B25-B4A1-96B592687ED3}" srcOrd="0" destOrd="0" presId="urn:microsoft.com/office/officeart/2005/8/layout/cycle3"/>
    <dgm:cxn modelId="{803F9CC3-4E8B-48E1-9D65-BEB0C278C027}" srcId="{9AA8ABE7-772F-4243-BC91-B6F0B6775221}" destId="{D2103F08-269C-4021-90BC-6EFA93FEA2A7}" srcOrd="3" destOrd="0" parTransId="{13DC4112-9612-40B6-B984-64F02C3E6ADF}" sibTransId="{5FE9992B-26D9-4AEC-AF6A-8AF3C75EEA04}"/>
    <dgm:cxn modelId="{0E95D7DD-7362-4411-9D91-F8AFC776FCF7}" type="presOf" srcId="{8B1C67F6-86FD-44F6-886B-1E3A1F90F2EC}" destId="{931C95EB-247E-4923-B869-7A0C383129CE}" srcOrd="0" destOrd="0" presId="urn:microsoft.com/office/officeart/2005/8/layout/cycle3"/>
    <dgm:cxn modelId="{33D200DF-017E-430D-BC30-2392F8E83F0E}" srcId="{9AA8ABE7-772F-4243-BC91-B6F0B6775221}" destId="{B0F600B8-53E8-4119-8A23-E1E8674B37C7}" srcOrd="4" destOrd="0" parTransId="{4284CF6E-918A-4E4C-9DFC-C5F26C44450C}" sibTransId="{9BEA4F38-E4A4-404E-86E5-BEF122D716C3}"/>
    <dgm:cxn modelId="{FD3A0F54-71F8-4CF8-9814-77A86EA529B0}" type="presParOf" srcId="{EF6E1F0F-08EA-4EBA-AD15-34EEA7A77A1D}" destId="{EA77655A-F490-45C4-B604-ACCD5FC7979D}" srcOrd="0" destOrd="0" presId="urn:microsoft.com/office/officeart/2005/8/layout/cycle3"/>
    <dgm:cxn modelId="{38651CE7-FE22-46F2-B604-B8CC00E4F4B8}" type="presParOf" srcId="{EA77655A-F490-45C4-B604-ACCD5FC7979D}" destId="{DA7F8202-7197-4ADE-87AD-CD37B2720EF5}" srcOrd="0" destOrd="0" presId="urn:microsoft.com/office/officeart/2005/8/layout/cycle3"/>
    <dgm:cxn modelId="{C412FEEE-7DD5-494F-A1C8-D5A3D25E4F56}" type="presParOf" srcId="{EA77655A-F490-45C4-B604-ACCD5FC7979D}" destId="{50E179E2-EE53-4B25-B4A1-96B592687ED3}" srcOrd="1" destOrd="0" presId="urn:microsoft.com/office/officeart/2005/8/layout/cycle3"/>
    <dgm:cxn modelId="{F18712EB-8E36-49B6-8340-796D47183E1B}" type="presParOf" srcId="{EA77655A-F490-45C4-B604-ACCD5FC7979D}" destId="{A48A9354-D973-4A39-84F6-BB241722B5E0}" srcOrd="2" destOrd="0" presId="urn:microsoft.com/office/officeart/2005/8/layout/cycle3"/>
    <dgm:cxn modelId="{E1AEFC94-B0EC-4ACD-8092-97E7D833F99C}" type="presParOf" srcId="{EA77655A-F490-45C4-B604-ACCD5FC7979D}" destId="{931C95EB-247E-4923-B869-7A0C383129CE}" srcOrd="3" destOrd="0" presId="urn:microsoft.com/office/officeart/2005/8/layout/cycle3"/>
    <dgm:cxn modelId="{DDC22B07-5917-4E65-BEB9-8358E88340B4}" type="presParOf" srcId="{EA77655A-F490-45C4-B604-ACCD5FC7979D}" destId="{F3808A6A-B5E2-461C-9D32-C4FD8C4E779C}" srcOrd="4" destOrd="0" presId="urn:microsoft.com/office/officeart/2005/8/layout/cycle3"/>
    <dgm:cxn modelId="{B0422DFE-6937-4E71-B943-A010B4E04FE3}" type="presParOf" srcId="{EA77655A-F490-45C4-B604-ACCD5FC7979D}" destId="{795CB93B-21F6-4F3E-93A8-79E8801510DF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179E2-EE53-4B25-B4A1-96B592687ED3}">
      <dsp:nvSpPr>
        <dsp:cNvPr id="0" name=""/>
        <dsp:cNvSpPr/>
      </dsp:nvSpPr>
      <dsp:spPr>
        <a:xfrm>
          <a:off x="2851365" y="-29609"/>
          <a:ext cx="4580027" cy="4580027"/>
        </a:xfrm>
        <a:prstGeom prst="circularArrow">
          <a:avLst>
            <a:gd name="adj1" fmla="val 5544"/>
            <a:gd name="adj2" fmla="val 330680"/>
            <a:gd name="adj3" fmla="val 13738628"/>
            <a:gd name="adj4" fmla="val 17408705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7F8202-7197-4ADE-87AD-CD37B2720EF5}">
      <dsp:nvSpPr>
        <dsp:cNvPr id="0" name=""/>
        <dsp:cNvSpPr/>
      </dsp:nvSpPr>
      <dsp:spPr>
        <a:xfrm>
          <a:off x="4051848" y="1343"/>
          <a:ext cx="2179061" cy="1089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Исследования и разработки</a:t>
          </a:r>
        </a:p>
      </dsp:txBody>
      <dsp:txXfrm>
        <a:off x="4105034" y="54529"/>
        <a:ext cx="2072689" cy="983158"/>
      </dsp:txXfrm>
    </dsp:sp>
    <dsp:sp modelId="{A48A9354-D973-4A39-84F6-BB241722B5E0}">
      <dsp:nvSpPr>
        <dsp:cNvPr id="0" name=""/>
        <dsp:cNvSpPr/>
      </dsp:nvSpPr>
      <dsp:spPr>
        <a:xfrm>
          <a:off x="5368351" y="1264562"/>
          <a:ext cx="2179061" cy="1089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Взаимодействие с государственными и регуляторными органами</a:t>
          </a:r>
        </a:p>
      </dsp:txBody>
      <dsp:txXfrm>
        <a:off x="5421537" y="1317748"/>
        <a:ext cx="2072689" cy="983158"/>
      </dsp:txXfrm>
    </dsp:sp>
    <dsp:sp modelId="{931C95EB-247E-4923-B869-7A0C383129CE}">
      <dsp:nvSpPr>
        <dsp:cNvPr id="0" name=""/>
        <dsp:cNvSpPr/>
      </dsp:nvSpPr>
      <dsp:spPr>
        <a:xfrm>
          <a:off x="2904811" y="2934960"/>
          <a:ext cx="2179061" cy="1089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Поддержка участников кластера при реализации проектов</a:t>
          </a:r>
        </a:p>
      </dsp:txBody>
      <dsp:txXfrm>
        <a:off x="2957997" y="2988146"/>
        <a:ext cx="2072689" cy="983158"/>
      </dsp:txXfrm>
    </dsp:sp>
    <dsp:sp modelId="{F3808A6A-B5E2-461C-9D32-C4FD8C4E779C}">
      <dsp:nvSpPr>
        <dsp:cNvPr id="0" name=""/>
        <dsp:cNvSpPr/>
      </dsp:nvSpPr>
      <dsp:spPr>
        <a:xfrm>
          <a:off x="5465661" y="2990971"/>
          <a:ext cx="1825399" cy="1089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Создание промышленных кластер</a:t>
          </a:r>
        </a:p>
      </dsp:txBody>
      <dsp:txXfrm>
        <a:off x="5518847" y="3044157"/>
        <a:ext cx="1719027" cy="983158"/>
      </dsp:txXfrm>
    </dsp:sp>
    <dsp:sp modelId="{795CB93B-21F6-4F3E-93A8-79E8801510DF}">
      <dsp:nvSpPr>
        <dsp:cNvPr id="0" name=""/>
        <dsp:cNvSpPr/>
      </dsp:nvSpPr>
      <dsp:spPr>
        <a:xfrm>
          <a:off x="2354821" y="1222755"/>
          <a:ext cx="2179061" cy="1089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Развитие экспортного потенциала </a:t>
          </a:r>
        </a:p>
      </dsp:txBody>
      <dsp:txXfrm>
        <a:off x="2408007" y="1275941"/>
        <a:ext cx="2072689" cy="983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819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580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264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152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266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3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37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037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34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539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043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A645E-FB67-4520-A3F2-BC235268CB6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76857-AFEB-4B1E-8BB4-CB4938EAA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486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4BA4-79E5-4D7A-AD3B-644B76D233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" y="1940242"/>
            <a:ext cx="10904324" cy="747078"/>
          </a:xfrm>
        </p:spPr>
        <p:txBody>
          <a:bodyPr>
            <a:normAutofit/>
          </a:bodyPr>
          <a:lstStyle/>
          <a:p>
            <a:r>
              <a:rPr lang="ru-RU" sz="3000" b="1" dirty="0"/>
              <a:t>Развитие Калужского фармацевтического кластера в 2019г.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24DAA8-2E82-425F-8C20-D5EF195B6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708" y="279082"/>
            <a:ext cx="4978256" cy="7470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5E58923-4113-474B-8711-6F85690679C7}"/>
              </a:ext>
            </a:extLst>
          </p:cNvPr>
          <p:cNvSpPr txBox="1">
            <a:spLocks/>
          </p:cNvSpPr>
          <p:nvPr/>
        </p:nvSpPr>
        <p:spPr>
          <a:xfrm>
            <a:off x="388068" y="6268039"/>
            <a:ext cx="2309567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12 декабря 2018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3F7F7A-265B-45A7-9C0B-26A75F36BDDE}"/>
              </a:ext>
            </a:extLst>
          </p:cNvPr>
          <p:cNvSpPr txBox="1">
            <a:spLocks/>
          </p:cNvSpPr>
          <p:nvPr/>
        </p:nvSpPr>
        <p:spPr>
          <a:xfrm>
            <a:off x="8551684" y="6268039"/>
            <a:ext cx="325224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И.А.Пожарнов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192D6F-A37F-4135-BC81-D447F469FDF4}"/>
              </a:ext>
            </a:extLst>
          </p:cNvPr>
          <p:cNvSpPr txBox="1">
            <a:spLocks/>
          </p:cNvSpPr>
          <p:nvPr/>
        </p:nvSpPr>
        <p:spPr>
          <a:xfrm>
            <a:off x="149571" y="6268039"/>
            <a:ext cx="79813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 </a:t>
            </a:r>
            <a:r>
              <a:rPr lang="en-US" sz="1200" b="1" dirty="0"/>
              <a:t>01</a:t>
            </a:r>
            <a:endParaRPr lang="ru-RU" sz="12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37789E-C757-42E5-ABA5-BE733868AC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97" t="59556" r="10541" b="12577"/>
          <a:stretch/>
        </p:blipFill>
        <p:spPr>
          <a:xfrm>
            <a:off x="952696" y="2798762"/>
            <a:ext cx="9405332" cy="228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82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1642F5-D1C5-4212-BB61-D55F4DECC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708" y="279082"/>
            <a:ext cx="4978256" cy="74707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DD4C15D-4DAB-4D33-9575-E112738BE418}"/>
              </a:ext>
            </a:extLst>
          </p:cNvPr>
          <p:cNvSpPr txBox="1">
            <a:spLocks/>
          </p:cNvSpPr>
          <p:nvPr/>
        </p:nvSpPr>
        <p:spPr>
          <a:xfrm>
            <a:off x="388068" y="6268039"/>
            <a:ext cx="2309567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12 декабря 2018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C6E6A0-F9BD-450F-A4A2-ED7B640D33AC}"/>
              </a:ext>
            </a:extLst>
          </p:cNvPr>
          <p:cNvSpPr txBox="1">
            <a:spLocks/>
          </p:cNvSpPr>
          <p:nvPr/>
        </p:nvSpPr>
        <p:spPr>
          <a:xfrm>
            <a:off x="8551684" y="6268039"/>
            <a:ext cx="325224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И.А.Пожарнов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878001-EF20-43EC-889E-BBEE4E762009}"/>
              </a:ext>
            </a:extLst>
          </p:cNvPr>
          <p:cNvSpPr txBox="1">
            <a:spLocks/>
          </p:cNvSpPr>
          <p:nvPr/>
        </p:nvSpPr>
        <p:spPr>
          <a:xfrm>
            <a:off x="548640" y="1263192"/>
            <a:ext cx="10904324" cy="4204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b="1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1C7871-7C08-4DF0-BD53-94CD42C9FABE}"/>
              </a:ext>
            </a:extLst>
          </p:cNvPr>
          <p:cNvSpPr txBox="1">
            <a:spLocks/>
          </p:cNvSpPr>
          <p:nvPr/>
        </p:nvSpPr>
        <p:spPr>
          <a:xfrm>
            <a:off x="548640" y="1263191"/>
            <a:ext cx="10904324" cy="4091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/>
              <a:t>Приоритетные направления:</a:t>
            </a:r>
          </a:p>
          <a:p>
            <a:endParaRPr lang="ru-RU" sz="2400" b="1" dirty="0"/>
          </a:p>
          <a:p>
            <a:endParaRPr lang="ru-RU" sz="2400" b="1" dirty="0"/>
          </a:p>
          <a:p>
            <a:r>
              <a:rPr lang="ru-RU" sz="2400" b="1" dirty="0"/>
              <a:t> - Стратегия развития Калужского фармацевтического кластера</a:t>
            </a:r>
          </a:p>
          <a:p>
            <a:endParaRPr lang="ru-RU" sz="2400" b="1" dirty="0"/>
          </a:p>
          <a:p>
            <a:r>
              <a:rPr lang="ru-RU" sz="2400" b="1" dirty="0"/>
              <a:t> - Повышение эффективности управления</a:t>
            </a:r>
          </a:p>
          <a:p>
            <a:endParaRPr lang="ru-RU" sz="2400" b="1" dirty="0"/>
          </a:p>
          <a:p>
            <a:r>
              <a:rPr lang="ru-RU" sz="2400" b="1" dirty="0"/>
              <a:t> - Создание межрегионального фармацевтического кластера</a:t>
            </a:r>
          </a:p>
          <a:p>
            <a:endParaRPr lang="ru-RU" sz="1600" b="1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DB5EFB-2784-4AC7-91FC-6111B56361F5}"/>
              </a:ext>
            </a:extLst>
          </p:cNvPr>
          <p:cNvSpPr txBox="1">
            <a:spLocks/>
          </p:cNvSpPr>
          <p:nvPr/>
        </p:nvSpPr>
        <p:spPr>
          <a:xfrm>
            <a:off x="149571" y="6268039"/>
            <a:ext cx="79813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 </a:t>
            </a:r>
            <a:r>
              <a:rPr lang="en-US" sz="1200" b="1" dirty="0"/>
              <a:t>0</a:t>
            </a:r>
            <a:r>
              <a:rPr lang="ru-RU" sz="12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8188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44D2C0-CE86-42B1-940B-C21799C35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708" y="279082"/>
            <a:ext cx="4978256" cy="74707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788978B-1333-4C24-A1FC-5AE6E0E9BCA2}"/>
              </a:ext>
            </a:extLst>
          </p:cNvPr>
          <p:cNvSpPr txBox="1">
            <a:spLocks/>
          </p:cNvSpPr>
          <p:nvPr/>
        </p:nvSpPr>
        <p:spPr>
          <a:xfrm>
            <a:off x="388068" y="6268039"/>
            <a:ext cx="2309567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12 декабря 2018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B2A484D-BECD-43B5-A113-C774E503AB3E}"/>
              </a:ext>
            </a:extLst>
          </p:cNvPr>
          <p:cNvSpPr txBox="1">
            <a:spLocks/>
          </p:cNvSpPr>
          <p:nvPr/>
        </p:nvSpPr>
        <p:spPr>
          <a:xfrm>
            <a:off x="8551684" y="6268039"/>
            <a:ext cx="325224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И.А.Пожарнов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DFD75B-84E4-4E99-8050-CFC98B51431D}"/>
              </a:ext>
            </a:extLst>
          </p:cNvPr>
          <p:cNvSpPr txBox="1">
            <a:spLocks/>
          </p:cNvSpPr>
          <p:nvPr/>
        </p:nvSpPr>
        <p:spPr>
          <a:xfrm>
            <a:off x="149571" y="895546"/>
            <a:ext cx="11303393" cy="52978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/>
              <a:t>Стратегия развития Калужского фармацевтического кластера</a:t>
            </a:r>
          </a:p>
          <a:p>
            <a:endParaRPr lang="ru-RU" sz="2400" b="1" dirty="0"/>
          </a:p>
          <a:p>
            <a:endParaRPr lang="en-US" sz="24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ru-RU" sz="3000" b="1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65BC3FD-F741-4DC9-AA83-5B0F2F2DD5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8792724"/>
              </p:ext>
            </p:extLst>
          </p:nvPr>
        </p:nvGraphicFramePr>
        <p:xfrm>
          <a:off x="548640" y="1661478"/>
          <a:ext cx="10282758" cy="46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8E5EBFC-73C3-4354-8F3B-815E095F7AC0}"/>
              </a:ext>
            </a:extLst>
          </p:cNvPr>
          <p:cNvSpPr/>
          <p:nvPr/>
        </p:nvSpPr>
        <p:spPr>
          <a:xfrm>
            <a:off x="8371002" y="1468611"/>
            <a:ext cx="3601038" cy="1100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/>
              <a:t>1. Развитие центра коллективного пользования</a:t>
            </a:r>
          </a:p>
          <a:p>
            <a:r>
              <a:rPr lang="ru-RU" sz="1200" dirty="0"/>
              <a:t>2. Разработка совместно  с МИФИ учебных программ</a:t>
            </a:r>
          </a:p>
          <a:p>
            <a:r>
              <a:rPr lang="ru-RU" sz="1200" dirty="0"/>
              <a:t> по надлежащим практикам</a:t>
            </a:r>
          </a:p>
          <a:p>
            <a:r>
              <a:rPr lang="ru-RU" sz="1200" dirty="0"/>
              <a:t>3. Создание НОЦ по радиофармпрепаратам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27EF19-ADEE-4AB8-B67F-D92FE6E52CB8}"/>
              </a:ext>
            </a:extLst>
          </p:cNvPr>
          <p:cNvSpPr/>
          <p:nvPr/>
        </p:nvSpPr>
        <p:spPr>
          <a:xfrm>
            <a:off x="8371003" y="2666608"/>
            <a:ext cx="3601038" cy="1434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/>
              <a:t>1.  Лоббирование интересов фармацевтического кластера в государственных структурах</a:t>
            </a:r>
          </a:p>
          <a:p>
            <a:r>
              <a:rPr lang="ru-RU" sz="1200" dirty="0"/>
              <a:t>2.  Включение участников кластера в экспертные комиссии ФОИВ </a:t>
            </a:r>
          </a:p>
          <a:p>
            <a:r>
              <a:rPr lang="ru-RU" sz="1200" dirty="0"/>
              <a:t>3.  Создание экспертных групп</a:t>
            </a:r>
            <a:r>
              <a:rPr lang="en-US" sz="1200" dirty="0"/>
              <a:t> </a:t>
            </a:r>
            <a:r>
              <a:rPr lang="ru-RU" sz="1200" dirty="0"/>
              <a:t>КФК для взаимодействия с ФОИВ и ассоциациями.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9A682C-3364-441A-9D3D-1C029B247187}"/>
              </a:ext>
            </a:extLst>
          </p:cNvPr>
          <p:cNvSpPr/>
          <p:nvPr/>
        </p:nvSpPr>
        <p:spPr>
          <a:xfrm>
            <a:off x="8371002" y="4198929"/>
            <a:ext cx="3601040" cy="21437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/>
              <a:t>1. Создание объектов промышленной и технологической инфраструктуры, предназначенных для освоения производства промышленной продукции, ведения научно-технической и промышленной деятельности</a:t>
            </a:r>
          </a:p>
          <a:p>
            <a:r>
              <a:rPr lang="ru-RU" sz="1200" dirty="0"/>
              <a:t>2. Разработка ключевых показателей эффективности совместного проекта</a:t>
            </a:r>
          </a:p>
          <a:p>
            <a:r>
              <a:rPr lang="ru-RU" sz="1200" dirty="0"/>
              <a:t>3. Подача заявки на заключение договора предоставления субсидии инициаторам совместного проекта</a:t>
            </a:r>
          </a:p>
          <a:p>
            <a:r>
              <a:rPr lang="ru-RU" sz="1200" dirty="0"/>
              <a:t>4.Усиление роли кластера в союзе Фармкластеров России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31E387-FD0A-4658-BEA4-B8262406AC08}"/>
              </a:ext>
            </a:extLst>
          </p:cNvPr>
          <p:cNvSpPr/>
          <p:nvPr/>
        </p:nvSpPr>
        <p:spPr>
          <a:xfrm>
            <a:off x="192408" y="4072387"/>
            <a:ext cx="2136742" cy="1995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/>
              <a:t>1. Управление проектами</a:t>
            </a:r>
          </a:p>
          <a:p>
            <a:r>
              <a:rPr lang="ru-RU" sz="1200" dirty="0"/>
              <a:t>2. При участии ТТП Калуги разработка типовых контрактов и форм документов</a:t>
            </a:r>
          </a:p>
          <a:p>
            <a:r>
              <a:rPr lang="ru-RU" sz="1200" dirty="0"/>
              <a:t>3. Поддержка участников кластера при переходе на единые законодательные требования ЕАЭК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733AD0-B20C-499D-BEAA-D6F112A2196A}"/>
              </a:ext>
            </a:extLst>
          </p:cNvPr>
          <p:cNvSpPr/>
          <p:nvPr/>
        </p:nvSpPr>
        <p:spPr>
          <a:xfrm>
            <a:off x="149571" y="1609629"/>
            <a:ext cx="2207131" cy="2113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/>
              <a:t>1.</a:t>
            </a:r>
            <a:r>
              <a:rPr lang="en-US" sz="1200" dirty="0"/>
              <a:t> </a:t>
            </a:r>
            <a:r>
              <a:rPr lang="ru-RU" sz="1200" dirty="0"/>
              <a:t>Поддержка членов кластера для субсидирования Минпромторга РФ на развитие экспорта </a:t>
            </a:r>
          </a:p>
          <a:p>
            <a:r>
              <a:rPr lang="ru-RU" sz="1200" dirty="0"/>
              <a:t>2. Взаимодействие с международными кластерами </a:t>
            </a:r>
          </a:p>
          <a:p>
            <a:r>
              <a:rPr lang="ru-RU" sz="1200" dirty="0"/>
              <a:t>3. Помощь при регистрации фармацевтической продукции вне ЕАЭК.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7B5230C-1DE1-4244-A321-384C44E7C82B}"/>
              </a:ext>
            </a:extLst>
          </p:cNvPr>
          <p:cNvCxnSpPr>
            <a:cxnSpLocks/>
          </p:cNvCxnSpPr>
          <p:nvPr/>
        </p:nvCxnSpPr>
        <p:spPr>
          <a:xfrm>
            <a:off x="2356701" y="3262569"/>
            <a:ext cx="5467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380F0A8-2AA1-493A-9835-8229A5543B36}"/>
              </a:ext>
            </a:extLst>
          </p:cNvPr>
          <p:cNvCxnSpPr>
            <a:cxnSpLocks/>
          </p:cNvCxnSpPr>
          <p:nvPr/>
        </p:nvCxnSpPr>
        <p:spPr>
          <a:xfrm flipH="1">
            <a:off x="6815579" y="1976095"/>
            <a:ext cx="13480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D1D1D44-6B96-4519-8E52-17826C617C5A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8108713" y="3383859"/>
            <a:ext cx="262290" cy="3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5F197A6-F854-42FB-9859-94BDDA0B456A}"/>
              </a:ext>
            </a:extLst>
          </p:cNvPr>
          <p:cNvCxnSpPr>
            <a:cxnSpLocks/>
          </p:cNvCxnSpPr>
          <p:nvPr/>
        </p:nvCxnSpPr>
        <p:spPr>
          <a:xfrm flipH="1">
            <a:off x="7814821" y="5187779"/>
            <a:ext cx="5561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86180C6-3093-4A16-90E3-1B724C4DD2AA}"/>
              </a:ext>
            </a:extLst>
          </p:cNvPr>
          <p:cNvCxnSpPr>
            <a:cxnSpLocks/>
          </p:cNvCxnSpPr>
          <p:nvPr/>
        </p:nvCxnSpPr>
        <p:spPr>
          <a:xfrm>
            <a:off x="2356701" y="5187779"/>
            <a:ext cx="10935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18655778-5EAE-44A1-A950-C2E9D26B9512}"/>
              </a:ext>
            </a:extLst>
          </p:cNvPr>
          <p:cNvSpPr txBox="1">
            <a:spLocks/>
          </p:cNvSpPr>
          <p:nvPr/>
        </p:nvSpPr>
        <p:spPr>
          <a:xfrm>
            <a:off x="149571" y="6268039"/>
            <a:ext cx="79813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b="1" dirty="0"/>
              <a:t>0</a:t>
            </a:r>
            <a:r>
              <a:rPr lang="ru-RU" sz="12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94250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BF5031-683F-4ABE-8CB4-90B2F85FD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708" y="279082"/>
            <a:ext cx="4978256" cy="7470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5C95DD-2D01-4D62-8D6B-43E329FEEE47}"/>
              </a:ext>
            </a:extLst>
          </p:cNvPr>
          <p:cNvSpPr txBox="1">
            <a:spLocks/>
          </p:cNvSpPr>
          <p:nvPr/>
        </p:nvSpPr>
        <p:spPr>
          <a:xfrm>
            <a:off x="388068" y="6268039"/>
            <a:ext cx="2309567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12 декабря 2018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A6139F-BD61-4775-848B-C6667F1F4AF7}"/>
              </a:ext>
            </a:extLst>
          </p:cNvPr>
          <p:cNvSpPr txBox="1">
            <a:spLocks/>
          </p:cNvSpPr>
          <p:nvPr/>
        </p:nvSpPr>
        <p:spPr>
          <a:xfrm>
            <a:off x="8551684" y="6268039"/>
            <a:ext cx="325224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И.А.Пожарнов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FE2AA00-5C62-4448-9359-264882685042}"/>
              </a:ext>
            </a:extLst>
          </p:cNvPr>
          <p:cNvSpPr txBox="1">
            <a:spLocks/>
          </p:cNvSpPr>
          <p:nvPr/>
        </p:nvSpPr>
        <p:spPr>
          <a:xfrm>
            <a:off x="548640" y="1230194"/>
            <a:ext cx="10904324" cy="4963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/>
              <a:t>Повышение эффективности управления</a:t>
            </a:r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ru-RU" sz="30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41F4BA7-6953-4743-BF41-831B2A1AD777}"/>
              </a:ext>
            </a:extLst>
          </p:cNvPr>
          <p:cNvSpPr/>
          <p:nvPr/>
        </p:nvSpPr>
        <p:spPr>
          <a:xfrm>
            <a:off x="2874799" y="1900710"/>
            <a:ext cx="5198503" cy="64709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Правление Кластера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25D65F1-76AB-48BC-ADDE-3719799FF2E9}"/>
              </a:ext>
            </a:extLst>
          </p:cNvPr>
          <p:cNvSpPr/>
          <p:nvPr/>
        </p:nvSpPr>
        <p:spPr>
          <a:xfrm>
            <a:off x="671780" y="2751838"/>
            <a:ext cx="1417696" cy="199569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Комитет по стратегии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B2EE06B-C86E-474D-A6DC-5F664DC4FB2F}"/>
              </a:ext>
            </a:extLst>
          </p:cNvPr>
          <p:cNvSpPr/>
          <p:nvPr/>
        </p:nvSpPr>
        <p:spPr>
          <a:xfrm>
            <a:off x="9180515" y="2803965"/>
            <a:ext cx="2312709" cy="199049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Комитет по кадрам, вознаграждениям и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развитию компетенций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55C513B-5F92-475D-B89E-3918EE852E8F}"/>
              </a:ext>
            </a:extLst>
          </p:cNvPr>
          <p:cNvSpPr/>
          <p:nvPr/>
        </p:nvSpPr>
        <p:spPr>
          <a:xfrm>
            <a:off x="2176912" y="2743177"/>
            <a:ext cx="2443999" cy="20325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Комитет по законодательству и взаимодействию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с государственными органами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74A5C40-9AD2-4969-8883-93EDEFE28CD8}"/>
              </a:ext>
            </a:extLst>
          </p:cNvPr>
          <p:cNvSpPr/>
          <p:nvPr/>
        </p:nvSpPr>
        <p:spPr>
          <a:xfrm>
            <a:off x="6078870" y="2803965"/>
            <a:ext cx="1398435" cy="201084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Комитет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по новым технологиям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B0FB70C-642F-4488-A3B4-A187C75C0B6F}"/>
              </a:ext>
            </a:extLst>
          </p:cNvPr>
          <p:cNvSpPr/>
          <p:nvPr/>
        </p:nvSpPr>
        <p:spPr>
          <a:xfrm>
            <a:off x="7532489" y="2834398"/>
            <a:ext cx="1537659" cy="199049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Комитет по внутреннему аудиту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BFD172B6-4AFE-447A-9A08-931541B29C79}"/>
              </a:ext>
            </a:extLst>
          </p:cNvPr>
          <p:cNvCxnSpPr>
            <a:cxnSpLocks/>
          </p:cNvCxnSpPr>
          <p:nvPr/>
        </p:nvCxnSpPr>
        <p:spPr>
          <a:xfrm flipV="1">
            <a:off x="790131" y="2258811"/>
            <a:ext cx="2084668" cy="49302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2922E5A-2D09-4B24-8147-9756E7A6080D}"/>
              </a:ext>
            </a:extLst>
          </p:cNvPr>
          <p:cNvCxnSpPr>
            <a:cxnSpLocks/>
          </p:cNvCxnSpPr>
          <p:nvPr/>
        </p:nvCxnSpPr>
        <p:spPr>
          <a:xfrm flipV="1">
            <a:off x="4175593" y="2563020"/>
            <a:ext cx="0" cy="2130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28C8D6-442E-427E-89E1-C73C25D60158}"/>
              </a:ext>
            </a:extLst>
          </p:cNvPr>
          <p:cNvCxnSpPr>
            <a:cxnSpLocks/>
          </p:cNvCxnSpPr>
          <p:nvPr/>
        </p:nvCxnSpPr>
        <p:spPr>
          <a:xfrm flipV="1">
            <a:off x="6539739" y="2488048"/>
            <a:ext cx="1" cy="2977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58B918E-DE4E-4C73-B3EC-73C14A1CBF23}"/>
              </a:ext>
            </a:extLst>
          </p:cNvPr>
          <p:cNvCxnSpPr>
            <a:cxnSpLocks/>
          </p:cNvCxnSpPr>
          <p:nvPr/>
        </p:nvCxnSpPr>
        <p:spPr>
          <a:xfrm flipV="1">
            <a:off x="7710074" y="2537680"/>
            <a:ext cx="0" cy="2967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463B24E2-ECA9-4824-9C2A-41A5FCE74CFC}"/>
              </a:ext>
            </a:extLst>
          </p:cNvPr>
          <p:cNvCxnSpPr>
            <a:cxnSpLocks/>
          </p:cNvCxnSpPr>
          <p:nvPr/>
        </p:nvCxnSpPr>
        <p:spPr>
          <a:xfrm rot="10800000">
            <a:off x="8073304" y="2258811"/>
            <a:ext cx="3054105" cy="51721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BF3C9DC6-6183-4300-8D3B-EA2E8AC061BC}"/>
              </a:ext>
            </a:extLst>
          </p:cNvPr>
          <p:cNvSpPr/>
          <p:nvPr/>
        </p:nvSpPr>
        <p:spPr>
          <a:xfrm>
            <a:off x="2961196" y="5260084"/>
            <a:ext cx="5056921" cy="64709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Участники Кластера</a:t>
            </a:r>
          </a:p>
        </p:txBody>
      </p: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9AB56631-DEDC-44D5-BA13-EC812E032745}"/>
              </a:ext>
            </a:extLst>
          </p:cNvPr>
          <p:cNvCxnSpPr>
            <a:cxnSpLocks/>
          </p:cNvCxnSpPr>
          <p:nvPr/>
        </p:nvCxnSpPr>
        <p:spPr>
          <a:xfrm>
            <a:off x="764392" y="4744451"/>
            <a:ext cx="2196803" cy="83918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AC244FC5-80D7-45B1-984D-DA6CAA7DE9B4}"/>
              </a:ext>
            </a:extLst>
          </p:cNvPr>
          <p:cNvCxnSpPr>
            <a:cxnSpLocks/>
          </p:cNvCxnSpPr>
          <p:nvPr/>
        </p:nvCxnSpPr>
        <p:spPr>
          <a:xfrm flipV="1">
            <a:off x="4253322" y="4814813"/>
            <a:ext cx="0" cy="4339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6270EAD-2332-4233-8503-2E8154520B6E}"/>
              </a:ext>
            </a:extLst>
          </p:cNvPr>
          <p:cNvCxnSpPr>
            <a:cxnSpLocks/>
          </p:cNvCxnSpPr>
          <p:nvPr/>
        </p:nvCxnSpPr>
        <p:spPr>
          <a:xfrm flipV="1">
            <a:off x="6474707" y="4814813"/>
            <a:ext cx="1" cy="414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CBEB2AC-9774-489E-8D0E-422715A3B7E1}"/>
              </a:ext>
            </a:extLst>
          </p:cNvPr>
          <p:cNvCxnSpPr>
            <a:cxnSpLocks/>
          </p:cNvCxnSpPr>
          <p:nvPr/>
        </p:nvCxnSpPr>
        <p:spPr>
          <a:xfrm flipV="1">
            <a:off x="7710074" y="4814813"/>
            <a:ext cx="0" cy="466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D8ECB56F-53A0-4B4D-A09A-401B028A3E85}"/>
              </a:ext>
            </a:extLst>
          </p:cNvPr>
          <p:cNvCxnSpPr>
            <a:cxnSpLocks/>
            <a:endCxn id="57" idx="3"/>
          </p:cNvCxnSpPr>
          <p:nvPr/>
        </p:nvCxnSpPr>
        <p:spPr>
          <a:xfrm rot="10800000" flipV="1">
            <a:off x="8018118" y="4814811"/>
            <a:ext cx="2935841" cy="76882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itle 1">
            <a:extLst>
              <a:ext uri="{FF2B5EF4-FFF2-40B4-BE49-F238E27FC236}">
                <a16:creationId xmlns:a16="http://schemas.microsoft.com/office/drawing/2014/main" id="{F1B86191-CF9A-49C6-A065-0D86E6DAF651}"/>
              </a:ext>
            </a:extLst>
          </p:cNvPr>
          <p:cNvSpPr txBox="1">
            <a:spLocks/>
          </p:cNvSpPr>
          <p:nvPr/>
        </p:nvSpPr>
        <p:spPr>
          <a:xfrm>
            <a:off x="149571" y="6268039"/>
            <a:ext cx="79813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04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7F5BB6-B91A-4378-A722-205F490512CD}"/>
              </a:ext>
            </a:extLst>
          </p:cNvPr>
          <p:cNvSpPr/>
          <p:nvPr/>
        </p:nvSpPr>
        <p:spPr>
          <a:xfrm>
            <a:off x="4706888" y="2815215"/>
            <a:ext cx="1284546" cy="19792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Комитет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по биотехнологиям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30F6466-93D2-4098-83D1-02EA5C3755AB}"/>
              </a:ext>
            </a:extLst>
          </p:cNvPr>
          <p:cNvCxnSpPr>
            <a:cxnSpLocks/>
          </p:cNvCxnSpPr>
          <p:nvPr/>
        </p:nvCxnSpPr>
        <p:spPr>
          <a:xfrm flipV="1">
            <a:off x="5349161" y="2546724"/>
            <a:ext cx="1" cy="2977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1325F72-FA34-4B1C-9632-C7C5514EF9F3}"/>
              </a:ext>
            </a:extLst>
          </p:cNvPr>
          <p:cNvCxnSpPr>
            <a:cxnSpLocks/>
          </p:cNvCxnSpPr>
          <p:nvPr/>
        </p:nvCxnSpPr>
        <p:spPr>
          <a:xfrm flipV="1">
            <a:off x="5344013" y="4795717"/>
            <a:ext cx="0" cy="4339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537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32519E-B9C5-4277-A052-B25C8BDD1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708" y="279082"/>
            <a:ext cx="4978256" cy="74707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F135277-EAD5-4624-93A8-4D5CA15F952C}"/>
              </a:ext>
            </a:extLst>
          </p:cNvPr>
          <p:cNvSpPr txBox="1">
            <a:spLocks/>
          </p:cNvSpPr>
          <p:nvPr/>
        </p:nvSpPr>
        <p:spPr>
          <a:xfrm>
            <a:off x="388068" y="6268039"/>
            <a:ext cx="2309567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12 декабря 2018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7540AD-5487-4F0E-BD23-81934710F953}"/>
              </a:ext>
            </a:extLst>
          </p:cNvPr>
          <p:cNvSpPr txBox="1">
            <a:spLocks/>
          </p:cNvSpPr>
          <p:nvPr/>
        </p:nvSpPr>
        <p:spPr>
          <a:xfrm>
            <a:off x="8551684" y="6268039"/>
            <a:ext cx="325224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И.А.Пожарнов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229A6D-9521-4AD8-91D2-C56123174978}"/>
              </a:ext>
            </a:extLst>
          </p:cNvPr>
          <p:cNvSpPr txBox="1">
            <a:spLocks/>
          </p:cNvSpPr>
          <p:nvPr/>
        </p:nvSpPr>
        <p:spPr>
          <a:xfrm>
            <a:off x="548640" y="886120"/>
            <a:ext cx="10904324" cy="53819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/>
              <a:t>Создание межрегионального фармацевтического кластера</a:t>
            </a:r>
            <a:endParaRPr lang="en-US" sz="2400" b="1" dirty="0"/>
          </a:p>
          <a:p>
            <a:endParaRPr lang="ru-RU" sz="2400" b="1" dirty="0"/>
          </a:p>
          <a:p>
            <a:endParaRPr lang="en-US" sz="24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ru-RU" sz="3000" b="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5F2883-1D46-4077-8A63-5EF52E165ED0}"/>
              </a:ext>
            </a:extLst>
          </p:cNvPr>
          <p:cNvSpPr txBox="1">
            <a:spLocks/>
          </p:cNvSpPr>
          <p:nvPr/>
        </p:nvSpPr>
        <p:spPr>
          <a:xfrm>
            <a:off x="149571" y="6268039"/>
            <a:ext cx="79813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05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6AA9F4-77FA-4D53-A275-1C9DD434AA46}"/>
              </a:ext>
            </a:extLst>
          </p:cNvPr>
          <p:cNvSpPr/>
          <p:nvPr/>
        </p:nvSpPr>
        <p:spPr>
          <a:xfrm>
            <a:off x="3239678" y="2887065"/>
            <a:ext cx="2288828" cy="10838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КФК – центр компетенций для фармацевтических кластеров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F1D1AB-813A-4F1F-B9FB-5AC74921830D}"/>
              </a:ext>
            </a:extLst>
          </p:cNvPr>
          <p:cNvSpPr/>
          <p:nvPr/>
        </p:nvSpPr>
        <p:spPr>
          <a:xfrm>
            <a:off x="548640" y="2224727"/>
            <a:ext cx="2288828" cy="23120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Ассоциация кластеров и технопарков России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1C720D6-9927-48CB-B530-C692246E432D}"/>
              </a:ext>
            </a:extLst>
          </p:cNvPr>
          <p:cNvCxnSpPr>
            <a:cxnSpLocks/>
          </p:cNvCxnSpPr>
          <p:nvPr/>
        </p:nvCxnSpPr>
        <p:spPr>
          <a:xfrm>
            <a:off x="2837468" y="3331535"/>
            <a:ext cx="402210" cy="40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238658C-A8C4-48FE-A26F-D1911EB875BC}"/>
              </a:ext>
            </a:extLst>
          </p:cNvPr>
          <p:cNvSpPr/>
          <p:nvPr/>
        </p:nvSpPr>
        <p:spPr>
          <a:xfrm>
            <a:off x="5957736" y="1539305"/>
            <a:ext cx="4383464" cy="3613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«Биофармацевтический кластер «АлтайБио», Алтайский край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2C0714-6FD7-4102-9543-2573B4696C7A}"/>
              </a:ext>
            </a:extLst>
          </p:cNvPr>
          <p:cNvSpPr/>
          <p:nvPr/>
        </p:nvSpPr>
        <p:spPr>
          <a:xfrm>
            <a:off x="5957736" y="1958184"/>
            <a:ext cx="4383464" cy="361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«Кластер Биофармацевтики», Белгородская область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857459-A151-4F75-AD55-27F812336BCB}"/>
              </a:ext>
            </a:extLst>
          </p:cNvPr>
          <p:cNvSpPr/>
          <p:nvPr/>
        </p:nvSpPr>
        <p:spPr>
          <a:xfrm>
            <a:off x="5957736" y="2388378"/>
            <a:ext cx="4383464" cy="5419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«Химико-фармацевтический кластер на территории Волгоградской области»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EAA194-3616-4F3C-8698-216140D59529}"/>
              </a:ext>
            </a:extLst>
          </p:cNvPr>
          <p:cNvSpPr/>
          <p:nvPr/>
        </p:nvSpPr>
        <p:spPr>
          <a:xfrm>
            <a:off x="5957736" y="3030463"/>
            <a:ext cx="4383464" cy="34821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«Байкальский фармацевтический кластер»</a:t>
            </a:r>
            <a:r>
              <a:rPr lang="en-US" sz="1200" dirty="0">
                <a:solidFill>
                  <a:schemeClr val="dk1"/>
                </a:solidFill>
              </a:rPr>
              <a:t>, </a:t>
            </a:r>
            <a:r>
              <a:rPr lang="ru-RU" sz="1200" dirty="0">
                <a:solidFill>
                  <a:schemeClr val="dk1"/>
                </a:solidFill>
              </a:rPr>
              <a:t>Иркутская область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1E8EDD-23C4-4469-B945-F3D1D1E50C38}"/>
              </a:ext>
            </a:extLst>
          </p:cNvPr>
          <p:cNvSpPr/>
          <p:nvPr/>
        </p:nvSpPr>
        <p:spPr>
          <a:xfrm>
            <a:off x="5957736" y="3453895"/>
            <a:ext cx="4383464" cy="5419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«Кластер медицинской и фармацевтической промышленности»</a:t>
            </a:r>
            <a:r>
              <a:rPr lang="en-US" sz="1200" dirty="0">
                <a:solidFill>
                  <a:schemeClr val="dk1"/>
                </a:solidFill>
              </a:rPr>
              <a:t>, </a:t>
            </a:r>
            <a:r>
              <a:rPr lang="ru-RU" sz="1200" dirty="0">
                <a:solidFill>
                  <a:schemeClr val="dk1"/>
                </a:solidFill>
              </a:rPr>
              <a:t>Ленинградская область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21BD54-3DC7-418C-A3F6-CB0858A29FEF}"/>
              </a:ext>
            </a:extLst>
          </p:cNvPr>
          <p:cNvSpPr/>
          <p:nvPr/>
        </p:nvSpPr>
        <p:spPr>
          <a:xfrm>
            <a:off x="5957736" y="4081089"/>
            <a:ext cx="4383464" cy="5419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«Медико-фармацевтический кластер «Фермопилы»</a:t>
            </a:r>
            <a:r>
              <a:rPr lang="en-US" sz="1200" dirty="0">
                <a:solidFill>
                  <a:schemeClr val="dk1"/>
                </a:solidFill>
              </a:rPr>
              <a:t>, </a:t>
            </a:r>
            <a:r>
              <a:rPr lang="ru-RU" sz="1200" dirty="0">
                <a:solidFill>
                  <a:schemeClr val="dk1"/>
                </a:solidFill>
              </a:rPr>
              <a:t>Московская область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EE3283-23FA-434B-8E9F-00971E908DFD}"/>
              </a:ext>
            </a:extLst>
          </p:cNvPr>
          <p:cNvSpPr/>
          <p:nvPr/>
        </p:nvSpPr>
        <p:spPr>
          <a:xfrm>
            <a:off x="5957737" y="4702212"/>
            <a:ext cx="4383463" cy="4936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«Инновационный кластер информационных и биофармацевтических технологий Новосибирской области» 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51C7886-D5D7-46B9-8C9A-96802A1C8ED2}"/>
              </a:ext>
            </a:extLst>
          </p:cNvPr>
          <p:cNvSpPr/>
          <p:nvPr/>
        </p:nvSpPr>
        <p:spPr>
          <a:xfrm>
            <a:off x="5957738" y="5354211"/>
            <a:ext cx="4383463" cy="4936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«Кластер фармацевтической, медицинской промышленности, радиационных технологий»</a:t>
            </a:r>
            <a:r>
              <a:rPr lang="en-US" sz="1200" dirty="0">
                <a:solidFill>
                  <a:schemeClr val="dk1"/>
                </a:solidFill>
              </a:rPr>
              <a:t>, </a:t>
            </a:r>
            <a:r>
              <a:rPr lang="ru-RU" sz="1200" dirty="0">
                <a:solidFill>
                  <a:schemeClr val="dk1"/>
                </a:solidFill>
              </a:rPr>
              <a:t>Санкт-Петербург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257EDCE-151B-4A19-882E-842344AF13EA}"/>
              </a:ext>
            </a:extLst>
          </p:cNvPr>
          <p:cNvCxnSpPr/>
          <p:nvPr/>
        </p:nvCxnSpPr>
        <p:spPr>
          <a:xfrm flipV="1">
            <a:off x="5528506" y="1819373"/>
            <a:ext cx="429230" cy="1067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B3F48D3-174B-401D-90BA-170A59A0ABB2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5528506" y="2138841"/>
            <a:ext cx="429230" cy="9065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EDFC4D-6990-42DD-A8C8-E456438727FA}"/>
              </a:ext>
            </a:extLst>
          </p:cNvPr>
          <p:cNvCxnSpPr/>
          <p:nvPr/>
        </p:nvCxnSpPr>
        <p:spPr>
          <a:xfrm flipV="1">
            <a:off x="5528506" y="2610259"/>
            <a:ext cx="429230" cy="571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7483811-91DB-489B-8BFF-75721FC86C53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5517663" y="3204570"/>
            <a:ext cx="440073" cy="55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3B98E68-7A70-4A3E-A176-7757E25E52E9}"/>
              </a:ext>
            </a:extLst>
          </p:cNvPr>
          <p:cNvCxnSpPr>
            <a:cxnSpLocks/>
          </p:cNvCxnSpPr>
          <p:nvPr/>
        </p:nvCxnSpPr>
        <p:spPr>
          <a:xfrm>
            <a:off x="5523085" y="3429000"/>
            <a:ext cx="434651" cy="2757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30A7697-F2A5-43E0-920A-22C555437B53}"/>
              </a:ext>
            </a:extLst>
          </p:cNvPr>
          <p:cNvCxnSpPr>
            <a:cxnSpLocks/>
          </p:cNvCxnSpPr>
          <p:nvPr/>
        </p:nvCxnSpPr>
        <p:spPr>
          <a:xfrm>
            <a:off x="5503101" y="3547186"/>
            <a:ext cx="454635" cy="8048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3AAA755-9671-4E2C-B507-ED5107E9FF1E}"/>
              </a:ext>
            </a:extLst>
          </p:cNvPr>
          <p:cNvCxnSpPr>
            <a:endCxn id="18" idx="1"/>
          </p:cNvCxnSpPr>
          <p:nvPr/>
        </p:nvCxnSpPr>
        <p:spPr>
          <a:xfrm>
            <a:off x="5523085" y="3776627"/>
            <a:ext cx="434652" cy="1172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F29725F-472E-429F-B806-F15E0BE32B15}"/>
              </a:ext>
            </a:extLst>
          </p:cNvPr>
          <p:cNvCxnSpPr>
            <a:endCxn id="19" idx="1"/>
          </p:cNvCxnSpPr>
          <p:nvPr/>
        </p:nvCxnSpPr>
        <p:spPr>
          <a:xfrm>
            <a:off x="5503101" y="3994202"/>
            <a:ext cx="454637" cy="1606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D0DC159D-1964-4782-9F0E-1FE094BCC9C9}"/>
              </a:ext>
            </a:extLst>
          </p:cNvPr>
          <p:cNvSpPr/>
          <p:nvPr/>
        </p:nvSpPr>
        <p:spPr>
          <a:xfrm>
            <a:off x="5957736" y="5903041"/>
            <a:ext cx="4383463" cy="4291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Биофармацевтический кластер Северный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8627B37-48C9-4AA2-8BF5-AB0277A73F27}"/>
              </a:ext>
            </a:extLst>
          </p:cNvPr>
          <p:cNvCxnSpPr>
            <a:cxnSpLocks/>
            <a:endCxn id="27" idx="1"/>
          </p:cNvCxnSpPr>
          <p:nvPr/>
        </p:nvCxnSpPr>
        <p:spPr>
          <a:xfrm>
            <a:off x="5422813" y="3985875"/>
            <a:ext cx="534923" cy="21317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966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46201C-75BF-4A3C-98BB-964E11964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708" y="279082"/>
            <a:ext cx="4978256" cy="7470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9FA17E0-2981-40ED-AAFF-788BEE5BB859}"/>
              </a:ext>
            </a:extLst>
          </p:cNvPr>
          <p:cNvSpPr txBox="1">
            <a:spLocks/>
          </p:cNvSpPr>
          <p:nvPr/>
        </p:nvSpPr>
        <p:spPr>
          <a:xfrm>
            <a:off x="388068" y="6268039"/>
            <a:ext cx="2309567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12 декабря 2018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3E325F-9030-484F-8E22-47E0B465ED44}"/>
              </a:ext>
            </a:extLst>
          </p:cNvPr>
          <p:cNvSpPr txBox="1">
            <a:spLocks/>
          </p:cNvSpPr>
          <p:nvPr/>
        </p:nvSpPr>
        <p:spPr>
          <a:xfrm>
            <a:off x="8551684" y="6268039"/>
            <a:ext cx="325224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И.А.Пожарнов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BDA313-F18E-42A0-9846-4D59B3600214}"/>
              </a:ext>
            </a:extLst>
          </p:cNvPr>
          <p:cNvSpPr txBox="1">
            <a:spLocks/>
          </p:cNvSpPr>
          <p:nvPr/>
        </p:nvSpPr>
        <p:spPr>
          <a:xfrm>
            <a:off x="149571" y="6268039"/>
            <a:ext cx="798138" cy="2725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/>
              <a:t> </a:t>
            </a:r>
            <a:r>
              <a:rPr lang="en-US" sz="1200" b="1" dirty="0"/>
              <a:t>0</a:t>
            </a:r>
            <a:r>
              <a:rPr lang="ru-RU" sz="1200" b="1" dirty="0"/>
              <a:t>6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84CDBD-5E19-4E5C-BD6C-82FBC302C208}"/>
              </a:ext>
            </a:extLst>
          </p:cNvPr>
          <p:cNvSpPr txBox="1">
            <a:spLocks/>
          </p:cNvSpPr>
          <p:nvPr/>
        </p:nvSpPr>
        <p:spPr>
          <a:xfrm>
            <a:off x="4215667" y="4779390"/>
            <a:ext cx="3467179" cy="952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/>
              <a:t>ДВИЖЕНИЕ РОСТА</a:t>
            </a:r>
          </a:p>
          <a:p>
            <a:endParaRPr lang="ru-RU" sz="1600" b="1" dirty="0"/>
          </a:p>
        </p:txBody>
      </p:sp>
      <p:pic>
        <p:nvPicPr>
          <p:cNvPr id="1026" name="Picture 7" descr="image001">
            <a:extLst>
              <a:ext uri="{FF2B5EF4-FFF2-40B4-BE49-F238E27FC236}">
                <a16:creationId xmlns:a16="http://schemas.microsoft.com/office/drawing/2014/main" id="{DBF8EBA9-AEF2-4298-8F5B-284F5116A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972" y="1451990"/>
            <a:ext cx="7880351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1567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</TotalTime>
  <Words>404</Words>
  <Application>Microsoft Office PowerPoint</Application>
  <PresentationFormat>Widescreen</PresentationFormat>
  <Paragraphs>99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Развитие Калужского фармацевтического кластера в 2019г.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Romanov, Sergei</dc:creator>
  <cp:lastModifiedBy>Pozharnov, Igor</cp:lastModifiedBy>
  <cp:revision>44</cp:revision>
  <dcterms:created xsi:type="dcterms:W3CDTF">2018-12-05T12:41:35Z</dcterms:created>
  <dcterms:modified xsi:type="dcterms:W3CDTF">2018-12-11T07:49:32Z</dcterms:modified>
</cp:coreProperties>
</file>